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4" r:id="rId3"/>
    <p:sldId id="258" r:id="rId4"/>
    <p:sldId id="285" r:id="rId5"/>
    <p:sldId id="289" r:id="rId6"/>
    <p:sldId id="297" r:id="rId7"/>
    <p:sldId id="298" r:id="rId8"/>
    <p:sldId id="299" r:id="rId9"/>
    <p:sldId id="300" r:id="rId10"/>
    <p:sldId id="316" r:id="rId11"/>
    <p:sldId id="319" r:id="rId12"/>
    <p:sldId id="32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4D5"/>
    <a:srgbClr val="A5A5A5"/>
    <a:srgbClr val="00B0F0"/>
    <a:srgbClr val="E0E0E0"/>
    <a:srgbClr val="5FCDF6"/>
    <a:srgbClr val="0092CE"/>
    <a:srgbClr val="597AA0"/>
    <a:srgbClr val="F47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4C64-9125-4036-BF93-8E6F3638D9B5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AB7BE-731B-491F-9288-B2215240A9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19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90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17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5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96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57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8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74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50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47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B7BE-731B-491F-9288-B2215240A9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2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31ECD7-9496-46BE-A93D-219A1B79B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7BC2F1C-E272-4CCD-A718-C29ECE415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C186D2C-B3E2-41DD-8176-ACA46FC9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D73715C-918E-4990-AD93-C82A1918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B3B2C6-EFEC-4680-8E46-CA11D99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BDFAEF-DA87-4ED4-979F-5C5A707D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F9D8EE-BC34-4AFF-A021-92C2068DD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E61FF4-E72A-498F-8B15-08DD52AB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D2F07A9-91A9-4A59-9FDA-A8B11403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BA3757-B371-4239-AB98-9DEDC9DE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59DD280-E084-4A5B-995B-C975DFC5B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0ADEDDC-7535-4446-8146-BD1DBE80F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14F2D1-BF8F-4AC1-A063-FB429381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F63F41-DE07-40A6-B465-391EB20B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61C7FB-7FB6-48DF-A5E6-86CF6367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5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8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4E19BC-7E0C-48FF-AA2B-AF898D03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8FFCAB3-86CB-4A42-9363-8E8A0E920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1889F3-38D5-45D7-8C36-626FB6A4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47EC24-CA70-4D55-8290-ED78322F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529053-6F50-4E31-83A8-B8617763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4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048606-F474-486F-BE86-1F10642D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23BEC05-1D52-40F7-B34C-EFF0DE714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39A0F0-C27A-4C02-BC88-173F53DA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5B454B-1669-4F9A-B6F2-7526065E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E30F25-3580-4F21-9E8A-2BED3273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DE6CD1-BF31-4999-A286-E2128994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68F16-B0D2-4C2D-B80C-5DAEDF7DE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1B31C3-B8B6-4B5F-81BF-EBA019026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1C6415-F56B-4DC9-8975-06964298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B54C77E-806E-491C-A1D6-AAF6AFE1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47403A7-1339-425C-9FCE-E97B6887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2DE8FA-03F4-4CCD-89EE-600075F5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791CC66-263D-47A4-9BE0-01E7AFDD3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E749CCA-D808-4947-841B-0AB51B444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126452F-149A-4067-A26E-E0DFD0599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C29774B-BC39-4DDB-AE91-5F0B5CE17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A8D373A-16B2-4076-A5BB-6358B2EB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B812985-21A3-4363-9773-4A01D625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A529CB2-277A-431A-B616-97EA84E2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0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F403D-43F8-46F9-8366-223A46D7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767CA0E-C4D7-465B-A532-9E889750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16FE31A-1251-4CD5-BAEC-D30502AA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98EF497-CFD6-4432-B5C9-6821007C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4C51026-6FFB-4F37-AD32-3A87FABB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AA640A4-81DB-42FA-B068-ED620CD1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7433CED-B6CE-4018-BCD6-5077ECA4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9777F8-F2D8-4CD9-AED0-93CD3F84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A0BC415-1070-4270-82F5-50DE47DF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29148D7-2247-41F1-B4D1-FC719B9D0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150504-AFDA-4C82-9B48-B419A442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DC9C4E2-BA03-4267-BEC2-9796412F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1C5EEEB-5D70-4B34-9A21-57D1B3D5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5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19EFD8-1DCE-4762-8B0E-C68FE37F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A6F1295-D5DF-4966-AE00-A6667DDDC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4B73567-64C7-4DA4-986B-209236CC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4364BF3-82E3-4CDD-9770-740FF7F6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C8AE28-9DE2-46AB-93A4-0D5BC8B9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A47094-F395-4B31-8E3F-793A380D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5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C39D3FB-52D7-411D-89E8-ED05624C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9D06D5B-1C00-4043-9891-20CE93668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5689EC5-EA11-4317-AED6-043B9B62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0975-4561-41DE-A295-AFF7CAB8B07E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A326B88-9315-4AF4-8AF1-CCC5FE300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05EAC3-85A9-4EB6-83F2-EC5DDB421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30DD-B723-471B-B686-597EB544D2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753393D-8F33-47EA-A0BB-04C560697A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21837" y="3281100"/>
            <a:ext cx="4148325" cy="295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16BE751-F335-4C2B-86F9-B6C3BDB4AE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74237" y="3433500"/>
            <a:ext cx="4148325" cy="2958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2E398FF-1E9B-4BD7-B215-300646A2CF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A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36B5656-7495-4E9B-A23C-F6C5322949D6}"/>
              </a:ext>
            </a:extLst>
          </p:cNvPr>
          <p:cNvSpPr/>
          <p:nvPr userDrawn="1"/>
        </p:nvSpPr>
        <p:spPr>
          <a:xfrm>
            <a:off x="355600" y="406401"/>
            <a:ext cx="11419840" cy="613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61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rp8888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rp8888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7DF29B6-E7D4-46CC-B144-A7B2A4C3E608}"/>
              </a:ext>
            </a:extLst>
          </p:cNvPr>
          <p:cNvSpPr/>
          <p:nvPr/>
        </p:nvSpPr>
        <p:spPr>
          <a:xfrm>
            <a:off x="0" y="-54448"/>
            <a:ext cx="12192000" cy="691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xmlns="" id="{599CD31F-C0A2-4CAD-B2B6-DA2D88C50458}"/>
              </a:ext>
            </a:extLst>
          </p:cNvPr>
          <p:cNvSpPr/>
          <p:nvPr/>
        </p:nvSpPr>
        <p:spPr>
          <a:xfrm>
            <a:off x="0" y="-70303"/>
            <a:ext cx="7235638" cy="6940687"/>
          </a:xfrm>
          <a:custGeom>
            <a:avLst/>
            <a:gdLst>
              <a:gd name="connsiteX0" fmla="*/ 0 w 6885992"/>
              <a:gd name="connsiteY0" fmla="*/ 0 h 892963"/>
              <a:gd name="connsiteX1" fmla="*/ 6885992 w 6885992"/>
              <a:gd name="connsiteY1" fmla="*/ 0 h 892963"/>
              <a:gd name="connsiteX2" fmla="*/ 6885992 w 6885992"/>
              <a:gd name="connsiteY2" fmla="*/ 892963 h 892963"/>
              <a:gd name="connsiteX3" fmla="*/ 0 w 6885992"/>
              <a:gd name="connsiteY3" fmla="*/ 892963 h 892963"/>
              <a:gd name="connsiteX4" fmla="*/ 0 w 6885992"/>
              <a:gd name="connsiteY4" fmla="*/ 0 h 892963"/>
              <a:gd name="connsiteX0" fmla="*/ 0 w 6885992"/>
              <a:gd name="connsiteY0" fmla="*/ 1847461 h 2740424"/>
              <a:gd name="connsiteX1" fmla="*/ 6064898 w 6885992"/>
              <a:gd name="connsiteY1" fmla="*/ 0 h 2740424"/>
              <a:gd name="connsiteX2" fmla="*/ 6885992 w 6885992"/>
              <a:gd name="connsiteY2" fmla="*/ 2740424 h 2740424"/>
              <a:gd name="connsiteX3" fmla="*/ 0 w 6885992"/>
              <a:gd name="connsiteY3" fmla="*/ 2740424 h 2740424"/>
              <a:gd name="connsiteX4" fmla="*/ 0 w 6885992"/>
              <a:gd name="connsiteY4" fmla="*/ 1847461 h 2740424"/>
              <a:gd name="connsiteX0" fmla="*/ 0 w 6064898"/>
              <a:gd name="connsiteY0" fmla="*/ 1847461 h 6939200"/>
              <a:gd name="connsiteX1" fmla="*/ 6064898 w 6064898"/>
              <a:gd name="connsiteY1" fmla="*/ 0 h 6939200"/>
              <a:gd name="connsiteX2" fmla="*/ 3265714 w 6064898"/>
              <a:gd name="connsiteY2" fmla="*/ 6939200 h 6939200"/>
              <a:gd name="connsiteX3" fmla="*/ 0 w 6064898"/>
              <a:gd name="connsiteY3" fmla="*/ 2740424 h 6939200"/>
              <a:gd name="connsiteX4" fmla="*/ 0 w 6064898"/>
              <a:gd name="connsiteY4" fmla="*/ 1847461 h 6939200"/>
              <a:gd name="connsiteX0" fmla="*/ 0 w 6064898"/>
              <a:gd name="connsiteY0" fmla="*/ 18661 h 6939200"/>
              <a:gd name="connsiteX1" fmla="*/ 6064898 w 6064898"/>
              <a:gd name="connsiteY1" fmla="*/ 0 h 6939200"/>
              <a:gd name="connsiteX2" fmla="*/ 3265714 w 6064898"/>
              <a:gd name="connsiteY2" fmla="*/ 6939200 h 6939200"/>
              <a:gd name="connsiteX3" fmla="*/ 0 w 6064898"/>
              <a:gd name="connsiteY3" fmla="*/ 2740424 h 6939200"/>
              <a:gd name="connsiteX4" fmla="*/ 0 w 6064898"/>
              <a:gd name="connsiteY4" fmla="*/ 18661 h 6939200"/>
              <a:gd name="connsiteX0" fmla="*/ 0 w 6064898"/>
              <a:gd name="connsiteY0" fmla="*/ 18661 h 6939200"/>
              <a:gd name="connsiteX1" fmla="*/ 6064898 w 6064898"/>
              <a:gd name="connsiteY1" fmla="*/ 0 h 6939200"/>
              <a:gd name="connsiteX2" fmla="*/ 3265714 w 6064898"/>
              <a:gd name="connsiteY2" fmla="*/ 6939200 h 6939200"/>
              <a:gd name="connsiteX3" fmla="*/ 0 w 6064898"/>
              <a:gd name="connsiteY3" fmla="*/ 4158677 h 6939200"/>
              <a:gd name="connsiteX4" fmla="*/ 0 w 6064898"/>
              <a:gd name="connsiteY4" fmla="*/ 18661 h 6939200"/>
              <a:gd name="connsiteX0" fmla="*/ 0 w 7053943"/>
              <a:gd name="connsiteY0" fmla="*/ 0 h 6920539"/>
              <a:gd name="connsiteX1" fmla="*/ 7053943 w 7053943"/>
              <a:gd name="connsiteY1" fmla="*/ 37323 h 6920539"/>
              <a:gd name="connsiteX2" fmla="*/ 3265714 w 7053943"/>
              <a:gd name="connsiteY2" fmla="*/ 6920539 h 6920539"/>
              <a:gd name="connsiteX3" fmla="*/ 0 w 7053943"/>
              <a:gd name="connsiteY3" fmla="*/ 4140016 h 6920539"/>
              <a:gd name="connsiteX4" fmla="*/ 0 w 7053943"/>
              <a:gd name="connsiteY4" fmla="*/ 0 h 6920539"/>
              <a:gd name="connsiteX0" fmla="*/ 0 w 7053943"/>
              <a:gd name="connsiteY0" fmla="*/ 0 h 6920539"/>
              <a:gd name="connsiteX1" fmla="*/ 7053943 w 7053943"/>
              <a:gd name="connsiteY1" fmla="*/ 17226 h 6920539"/>
              <a:gd name="connsiteX2" fmla="*/ 3265714 w 7053943"/>
              <a:gd name="connsiteY2" fmla="*/ 6920539 h 6920539"/>
              <a:gd name="connsiteX3" fmla="*/ 0 w 7053943"/>
              <a:gd name="connsiteY3" fmla="*/ 4140016 h 6920539"/>
              <a:gd name="connsiteX4" fmla="*/ 0 w 7053943"/>
              <a:gd name="connsiteY4" fmla="*/ 0 h 6920539"/>
              <a:gd name="connsiteX0" fmla="*/ 97972 w 7151915"/>
              <a:gd name="connsiteY0" fmla="*/ 0 h 6920539"/>
              <a:gd name="connsiteX1" fmla="*/ 7151915 w 7151915"/>
              <a:gd name="connsiteY1" fmla="*/ 17226 h 6920539"/>
              <a:gd name="connsiteX2" fmla="*/ 3363686 w 7151915"/>
              <a:gd name="connsiteY2" fmla="*/ 6920539 h 6920539"/>
              <a:gd name="connsiteX3" fmla="*/ 0 w 7151915"/>
              <a:gd name="connsiteY3" fmla="*/ 6850559 h 6920539"/>
              <a:gd name="connsiteX4" fmla="*/ 97972 w 7151915"/>
              <a:gd name="connsiteY4" fmla="*/ 0 h 6920539"/>
              <a:gd name="connsiteX0" fmla="*/ 15470 w 7069413"/>
              <a:gd name="connsiteY0" fmla="*/ 0 h 6920539"/>
              <a:gd name="connsiteX1" fmla="*/ 7069413 w 7069413"/>
              <a:gd name="connsiteY1" fmla="*/ 17226 h 6920539"/>
              <a:gd name="connsiteX2" fmla="*/ 3281184 w 7069413"/>
              <a:gd name="connsiteY2" fmla="*/ 6920539 h 6920539"/>
              <a:gd name="connsiteX3" fmla="*/ 0 w 7069413"/>
              <a:gd name="connsiteY3" fmla="*/ 6871185 h 6920539"/>
              <a:gd name="connsiteX4" fmla="*/ 15470 w 7069413"/>
              <a:gd name="connsiteY4" fmla="*/ 0 h 6920539"/>
              <a:gd name="connsiteX0" fmla="*/ 1719 w 7055662"/>
              <a:gd name="connsiteY0" fmla="*/ 0 h 6920539"/>
              <a:gd name="connsiteX1" fmla="*/ 7055662 w 7055662"/>
              <a:gd name="connsiteY1" fmla="*/ 17226 h 6920539"/>
              <a:gd name="connsiteX2" fmla="*/ 3267433 w 7055662"/>
              <a:gd name="connsiteY2" fmla="*/ 6920539 h 6920539"/>
              <a:gd name="connsiteX3" fmla="*/ 0 w 7055662"/>
              <a:gd name="connsiteY3" fmla="*/ 6878060 h 6920539"/>
              <a:gd name="connsiteX4" fmla="*/ 1719 w 7055662"/>
              <a:gd name="connsiteY4" fmla="*/ 0 h 6920539"/>
              <a:gd name="connsiteX0" fmla="*/ 1719 w 7055662"/>
              <a:gd name="connsiteY0" fmla="*/ 0 h 6908013"/>
              <a:gd name="connsiteX1" fmla="*/ 7055662 w 7055662"/>
              <a:gd name="connsiteY1" fmla="*/ 17226 h 6908013"/>
              <a:gd name="connsiteX2" fmla="*/ 3279959 w 7055662"/>
              <a:gd name="connsiteY2" fmla="*/ 6908013 h 6908013"/>
              <a:gd name="connsiteX3" fmla="*/ 0 w 7055662"/>
              <a:gd name="connsiteY3" fmla="*/ 6878060 h 6908013"/>
              <a:gd name="connsiteX4" fmla="*/ 1719 w 7055662"/>
              <a:gd name="connsiteY4" fmla="*/ 0 h 690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662" h="6908013">
                <a:moveTo>
                  <a:pt x="1719" y="0"/>
                </a:moveTo>
                <a:lnTo>
                  <a:pt x="7055662" y="17226"/>
                </a:lnTo>
                <a:lnTo>
                  <a:pt x="3279959" y="6908013"/>
                </a:lnTo>
                <a:lnTo>
                  <a:pt x="0" y="6878060"/>
                </a:lnTo>
                <a:cubicBezTo>
                  <a:pt x="5157" y="4587665"/>
                  <a:pt x="-3438" y="2290395"/>
                  <a:pt x="1719" y="0"/>
                </a:cubicBezTo>
                <a:close/>
              </a:path>
            </a:pathLst>
          </a:custGeom>
          <a:solidFill>
            <a:srgbClr val="43A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2BF4BA9-25D1-415D-9396-D182FF92E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51" y="690818"/>
            <a:ext cx="6174332" cy="578941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9A78532-C3F5-4201-B09C-F47390C5C7CC}"/>
              </a:ext>
            </a:extLst>
          </p:cNvPr>
          <p:cNvSpPr txBox="1"/>
          <p:nvPr/>
        </p:nvSpPr>
        <p:spPr>
          <a:xfrm>
            <a:off x="619386" y="3423509"/>
            <a:ext cx="3416320" cy="21698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公司：深圳市华维电脑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有限公司</a:t>
            </a:r>
            <a:endParaRPr lang="en-US" altLang="zh-CN" dirty="0" smtClean="0">
              <a:solidFill>
                <a:schemeClr val="bg1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电话：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0755-27092002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QQ</a:t>
            </a: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1303732349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网站：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  <a:hlinkClick r:id="rId4"/>
              </a:rPr>
              <a:t>www.erp8888.com</a:t>
            </a:r>
            <a:endParaRPr lang="en-US" altLang="zh-CN" dirty="0" smtClean="0">
              <a:solidFill>
                <a:schemeClr val="bg1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地址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：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中国广东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深圳宝安</a:t>
            </a:r>
            <a:endParaRPr lang="zh-CN" altLang="en-US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62B7C17-3CBC-4ACF-8F18-ACD7E5A654EF}"/>
              </a:ext>
            </a:extLst>
          </p:cNvPr>
          <p:cNvSpPr txBox="1"/>
          <p:nvPr/>
        </p:nvSpPr>
        <p:spPr>
          <a:xfrm>
            <a:off x="290738" y="1946073"/>
            <a:ext cx="548856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产品管理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工序管理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生产订单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员工管理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计件工资</a:t>
            </a:r>
            <a:endParaRPr lang="zh-CN" altLang="en-US" sz="16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C58A2DCF-F8D1-4AE6-B067-61F7863E7E17}"/>
              </a:ext>
            </a:extLst>
          </p:cNvPr>
          <p:cNvSpPr txBox="1"/>
          <p:nvPr/>
        </p:nvSpPr>
        <p:spPr>
          <a:xfrm>
            <a:off x="412893" y="1286383"/>
            <a:ext cx="5488568" cy="6309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计件工资</a:t>
            </a:r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en-US" altLang="zh-CN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-- </a:t>
            </a:r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华维</a:t>
            </a:r>
            <a:endParaRPr lang="zh-CN" altLang="en-US" sz="35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690282" y="2823883"/>
            <a:ext cx="3944471" cy="45719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D45CF685-2C05-42E6-975F-797BF99FF625}"/>
              </a:ext>
            </a:extLst>
          </p:cNvPr>
          <p:cNvCxnSpPr/>
          <p:nvPr/>
        </p:nvCxnSpPr>
        <p:spPr bwMode="auto">
          <a:xfrm>
            <a:off x="1708643" y="1102995"/>
            <a:ext cx="8621538" cy="0"/>
          </a:xfrm>
          <a:prstGeom prst="line">
            <a:avLst/>
          </a:prstGeom>
          <a:ln w="3175">
            <a:solidFill>
              <a:srgbClr val="43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47">
            <a:extLst>
              <a:ext uri="{FF2B5EF4-FFF2-40B4-BE49-F238E27FC236}">
                <a16:creationId xmlns:a16="http://schemas.microsoft.com/office/drawing/2014/main" xmlns="" id="{B1E99EE1-9E8F-476E-9BFC-74B1D4BD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745" y="523867"/>
            <a:ext cx="446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功能完善、可以定制开发</a:t>
            </a:r>
            <a:endParaRPr lang="zh-CN" altLang="en-US" sz="2800" b="1" dirty="0">
              <a:solidFill>
                <a:srgbClr val="43A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îsḷîḍe">
            <a:extLst>
              <a:ext uri="{FF2B5EF4-FFF2-40B4-BE49-F238E27FC236}">
                <a16:creationId xmlns:a16="http://schemas.microsoft.com/office/drawing/2014/main" xmlns="" id="{6785BC94-B745-47F9-80A9-31BC3B3B1925}"/>
              </a:ext>
            </a:extLst>
          </p:cNvPr>
          <p:cNvGrpSpPr/>
          <p:nvPr/>
        </p:nvGrpSpPr>
        <p:grpSpPr>
          <a:xfrm>
            <a:off x="6338064" y="1102995"/>
            <a:ext cx="4485582" cy="5160315"/>
            <a:chOff x="1720275" y="1411608"/>
            <a:chExt cx="3180900" cy="3769890"/>
          </a:xfrm>
        </p:grpSpPr>
        <p:grpSp>
          <p:nvGrpSpPr>
            <p:cNvPr id="22" name="íṣḷïḍé">
              <a:extLst>
                <a:ext uri="{FF2B5EF4-FFF2-40B4-BE49-F238E27FC236}">
                  <a16:creationId xmlns:a16="http://schemas.microsoft.com/office/drawing/2014/main" xmlns="" id="{40FED6BE-B7C6-4AD5-88B7-3BA185D3F861}"/>
                </a:ext>
              </a:extLst>
            </p:cNvPr>
            <p:cNvGrpSpPr/>
            <p:nvPr/>
          </p:nvGrpSpPr>
          <p:grpSpPr>
            <a:xfrm>
              <a:off x="1720275" y="1411608"/>
              <a:ext cx="2976100" cy="3769890"/>
              <a:chOff x="156613" y="1979291"/>
              <a:chExt cx="3996756" cy="4137300"/>
            </a:xfrm>
          </p:grpSpPr>
          <p:sp>
            <p:nvSpPr>
              <p:cNvPr id="24" name="îṩľïḑê">
                <a:extLst>
                  <a:ext uri="{FF2B5EF4-FFF2-40B4-BE49-F238E27FC236}">
                    <a16:creationId xmlns:a16="http://schemas.microsoft.com/office/drawing/2014/main" xmlns="" id="{9E5C7139-CC2B-4A11-A276-F03A8CBBAA07}"/>
                  </a:ext>
                </a:extLst>
              </p:cNvPr>
              <p:cNvSpPr/>
              <p:nvPr/>
            </p:nvSpPr>
            <p:spPr>
              <a:xfrm>
                <a:off x="156613" y="2118222"/>
                <a:ext cx="3996756" cy="3998369"/>
              </a:xfrm>
              <a:prstGeom prst="roundRect">
                <a:avLst>
                  <a:gd name="adj" fmla="val 2415"/>
                </a:avLst>
              </a:prstGeom>
              <a:noFill/>
              <a:ln w="285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wrap="square" tIns="46800" anchor="t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639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/>
                </a:r>
                <a:b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639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</a:b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639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/>
                </a:r>
                <a:b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639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</a:b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î$ľîḍé">
                <a:extLst>
                  <a:ext uri="{FF2B5EF4-FFF2-40B4-BE49-F238E27FC236}">
                    <a16:creationId xmlns:a16="http://schemas.microsoft.com/office/drawing/2014/main" xmlns="" id="{500B499C-BB87-4812-9762-7F539E500D26}"/>
                  </a:ext>
                </a:extLst>
              </p:cNvPr>
              <p:cNvSpPr/>
              <p:nvPr/>
            </p:nvSpPr>
            <p:spPr>
              <a:xfrm>
                <a:off x="1291786" y="2112615"/>
                <a:ext cx="1756882" cy="422826"/>
              </a:xfrm>
              <a:prstGeom prst="rect">
                <a:avLst/>
              </a:prstGeom>
              <a:solidFill>
                <a:srgbClr val="43A4D5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anchor="ctr">
                <a:no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400" b="1" kern="0" spc="3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软件优势</a:t>
                </a:r>
                <a:endParaRPr lang="zh-CN" altLang="en-US" sz="2400" b="1" kern="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ïṡ1íḍe">
                <a:extLst>
                  <a:ext uri="{FF2B5EF4-FFF2-40B4-BE49-F238E27FC236}">
                    <a16:creationId xmlns:a16="http://schemas.microsoft.com/office/drawing/2014/main" xmlns="" id="{F1BD7454-69A5-4901-B253-4EC58B882C73}"/>
                  </a:ext>
                </a:extLst>
              </p:cNvPr>
              <p:cNvSpPr txBox="1"/>
              <p:nvPr/>
            </p:nvSpPr>
            <p:spPr bwMode="auto">
              <a:xfrm>
                <a:off x="1163367" y="1979291"/>
                <a:ext cx="107" cy="24319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íSļîḋê">
              <a:extLst>
                <a:ext uri="{FF2B5EF4-FFF2-40B4-BE49-F238E27FC236}">
                  <a16:creationId xmlns:a16="http://schemas.microsoft.com/office/drawing/2014/main" xmlns="" id="{6B091CFD-B790-4BDF-B829-04FE955EB5D7}"/>
                </a:ext>
              </a:extLst>
            </p:cNvPr>
            <p:cNvSpPr/>
            <p:nvPr/>
          </p:nvSpPr>
          <p:spPr bwMode="auto">
            <a:xfrm>
              <a:off x="1954518" y="2002130"/>
              <a:ext cx="2946657" cy="297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产品分组，再多也不会乱。</a:t>
              </a:r>
              <a:endParaRPr lang="en-US" altLang="zh-CN" kern="0" dirty="0" smtClean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</a:t>
              </a:r>
              <a:r>
                <a:rPr lang="zh-CN" altLang="en-US" kern="0" dirty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工序：多</a:t>
              </a: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工序，批量添加。</a:t>
              </a:r>
              <a:endParaRPr lang="en-US" altLang="zh-CN" kern="0" dirty="0" smtClean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工人资料：批量导入，快速管理。</a:t>
              </a:r>
              <a:endParaRPr lang="en-US" altLang="zh-CN" kern="0" dirty="0" smtClean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生产工单：可查进度、汇总费用。</a:t>
              </a:r>
              <a:endParaRPr lang="en-US" altLang="zh-CN" kern="0" dirty="0" smtClean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</a:t>
              </a:r>
              <a:r>
                <a:rPr lang="zh-CN" altLang="en-US" kern="0" dirty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管理：快速登记工资</a:t>
              </a: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、统计。</a:t>
              </a:r>
              <a:endParaRPr lang="en-US" altLang="zh-CN" kern="0" dirty="0" smtClean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统计报表：每日、每月自动生成。</a:t>
              </a:r>
              <a:endParaRPr lang="zh-CN" altLang="en-US" kern="0" dirty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流程管理：操作简单，智能处理。</a:t>
              </a:r>
              <a:endParaRPr lang="zh-CN" altLang="en-US" kern="0" dirty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手机操作：工人</a:t>
              </a: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扫描，可记工资</a:t>
              </a:r>
              <a:r>
                <a:rPr lang="zh-CN" altLang="en-US" kern="0" dirty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pPr marL="285750" lvl="0" indent="-285750" defTabSz="1219170">
                <a:lnSpc>
                  <a:spcPct val="15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kern="0" dirty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手机查询：扫描二维</a:t>
              </a:r>
              <a:r>
                <a:rPr lang="zh-CN" altLang="en-US" kern="0" dirty="0" smtClean="0">
                  <a:gradFill>
                    <a:gsLst>
                      <a:gs pos="0">
                        <a:srgbClr val="2D3A4B"/>
                      </a:gs>
                      <a:gs pos="61000">
                        <a:srgbClr val="7D7C7F"/>
                      </a:gs>
                      <a:gs pos="100000">
                        <a:srgbClr val="2D3A4B"/>
                      </a:gs>
                    </a:gsLst>
                    <a:path path="circle">
                      <a:fillToRect l="100000" t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码方便查询。</a:t>
              </a:r>
              <a:endParaRPr lang="en-US" altLang="zh-CN" kern="0" dirty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5DE9F-930A-4AD0-8F33-8B05BBDF0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78" y="2698617"/>
            <a:ext cx="5122886" cy="24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7DF29B6-E7D4-46CC-B144-A7B2A4C3E608}"/>
              </a:ext>
            </a:extLst>
          </p:cNvPr>
          <p:cNvSpPr/>
          <p:nvPr/>
        </p:nvSpPr>
        <p:spPr>
          <a:xfrm>
            <a:off x="0" y="-54448"/>
            <a:ext cx="12192000" cy="691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xmlns="" id="{599CD31F-C0A2-4CAD-B2B6-DA2D88C50458}"/>
              </a:ext>
            </a:extLst>
          </p:cNvPr>
          <p:cNvSpPr/>
          <p:nvPr/>
        </p:nvSpPr>
        <p:spPr>
          <a:xfrm>
            <a:off x="-1718" y="-54448"/>
            <a:ext cx="7235638" cy="6940687"/>
          </a:xfrm>
          <a:custGeom>
            <a:avLst/>
            <a:gdLst>
              <a:gd name="connsiteX0" fmla="*/ 0 w 6885992"/>
              <a:gd name="connsiteY0" fmla="*/ 0 h 892963"/>
              <a:gd name="connsiteX1" fmla="*/ 6885992 w 6885992"/>
              <a:gd name="connsiteY1" fmla="*/ 0 h 892963"/>
              <a:gd name="connsiteX2" fmla="*/ 6885992 w 6885992"/>
              <a:gd name="connsiteY2" fmla="*/ 892963 h 892963"/>
              <a:gd name="connsiteX3" fmla="*/ 0 w 6885992"/>
              <a:gd name="connsiteY3" fmla="*/ 892963 h 892963"/>
              <a:gd name="connsiteX4" fmla="*/ 0 w 6885992"/>
              <a:gd name="connsiteY4" fmla="*/ 0 h 892963"/>
              <a:gd name="connsiteX0" fmla="*/ 0 w 6885992"/>
              <a:gd name="connsiteY0" fmla="*/ 1847461 h 2740424"/>
              <a:gd name="connsiteX1" fmla="*/ 6064898 w 6885992"/>
              <a:gd name="connsiteY1" fmla="*/ 0 h 2740424"/>
              <a:gd name="connsiteX2" fmla="*/ 6885992 w 6885992"/>
              <a:gd name="connsiteY2" fmla="*/ 2740424 h 2740424"/>
              <a:gd name="connsiteX3" fmla="*/ 0 w 6885992"/>
              <a:gd name="connsiteY3" fmla="*/ 2740424 h 2740424"/>
              <a:gd name="connsiteX4" fmla="*/ 0 w 6885992"/>
              <a:gd name="connsiteY4" fmla="*/ 1847461 h 2740424"/>
              <a:gd name="connsiteX0" fmla="*/ 0 w 6064898"/>
              <a:gd name="connsiteY0" fmla="*/ 1847461 h 6939200"/>
              <a:gd name="connsiteX1" fmla="*/ 6064898 w 6064898"/>
              <a:gd name="connsiteY1" fmla="*/ 0 h 6939200"/>
              <a:gd name="connsiteX2" fmla="*/ 3265714 w 6064898"/>
              <a:gd name="connsiteY2" fmla="*/ 6939200 h 6939200"/>
              <a:gd name="connsiteX3" fmla="*/ 0 w 6064898"/>
              <a:gd name="connsiteY3" fmla="*/ 2740424 h 6939200"/>
              <a:gd name="connsiteX4" fmla="*/ 0 w 6064898"/>
              <a:gd name="connsiteY4" fmla="*/ 1847461 h 6939200"/>
              <a:gd name="connsiteX0" fmla="*/ 0 w 6064898"/>
              <a:gd name="connsiteY0" fmla="*/ 18661 h 6939200"/>
              <a:gd name="connsiteX1" fmla="*/ 6064898 w 6064898"/>
              <a:gd name="connsiteY1" fmla="*/ 0 h 6939200"/>
              <a:gd name="connsiteX2" fmla="*/ 3265714 w 6064898"/>
              <a:gd name="connsiteY2" fmla="*/ 6939200 h 6939200"/>
              <a:gd name="connsiteX3" fmla="*/ 0 w 6064898"/>
              <a:gd name="connsiteY3" fmla="*/ 2740424 h 6939200"/>
              <a:gd name="connsiteX4" fmla="*/ 0 w 6064898"/>
              <a:gd name="connsiteY4" fmla="*/ 18661 h 6939200"/>
              <a:gd name="connsiteX0" fmla="*/ 0 w 6064898"/>
              <a:gd name="connsiteY0" fmla="*/ 18661 h 6939200"/>
              <a:gd name="connsiteX1" fmla="*/ 6064898 w 6064898"/>
              <a:gd name="connsiteY1" fmla="*/ 0 h 6939200"/>
              <a:gd name="connsiteX2" fmla="*/ 3265714 w 6064898"/>
              <a:gd name="connsiteY2" fmla="*/ 6939200 h 6939200"/>
              <a:gd name="connsiteX3" fmla="*/ 0 w 6064898"/>
              <a:gd name="connsiteY3" fmla="*/ 4158677 h 6939200"/>
              <a:gd name="connsiteX4" fmla="*/ 0 w 6064898"/>
              <a:gd name="connsiteY4" fmla="*/ 18661 h 6939200"/>
              <a:gd name="connsiteX0" fmla="*/ 0 w 7053943"/>
              <a:gd name="connsiteY0" fmla="*/ 0 h 6920539"/>
              <a:gd name="connsiteX1" fmla="*/ 7053943 w 7053943"/>
              <a:gd name="connsiteY1" fmla="*/ 37323 h 6920539"/>
              <a:gd name="connsiteX2" fmla="*/ 3265714 w 7053943"/>
              <a:gd name="connsiteY2" fmla="*/ 6920539 h 6920539"/>
              <a:gd name="connsiteX3" fmla="*/ 0 w 7053943"/>
              <a:gd name="connsiteY3" fmla="*/ 4140016 h 6920539"/>
              <a:gd name="connsiteX4" fmla="*/ 0 w 7053943"/>
              <a:gd name="connsiteY4" fmla="*/ 0 h 6920539"/>
              <a:gd name="connsiteX0" fmla="*/ 0 w 7053943"/>
              <a:gd name="connsiteY0" fmla="*/ 0 h 6920539"/>
              <a:gd name="connsiteX1" fmla="*/ 7053943 w 7053943"/>
              <a:gd name="connsiteY1" fmla="*/ 17226 h 6920539"/>
              <a:gd name="connsiteX2" fmla="*/ 3265714 w 7053943"/>
              <a:gd name="connsiteY2" fmla="*/ 6920539 h 6920539"/>
              <a:gd name="connsiteX3" fmla="*/ 0 w 7053943"/>
              <a:gd name="connsiteY3" fmla="*/ 4140016 h 6920539"/>
              <a:gd name="connsiteX4" fmla="*/ 0 w 7053943"/>
              <a:gd name="connsiteY4" fmla="*/ 0 h 6920539"/>
              <a:gd name="connsiteX0" fmla="*/ 97972 w 7151915"/>
              <a:gd name="connsiteY0" fmla="*/ 0 h 6920539"/>
              <a:gd name="connsiteX1" fmla="*/ 7151915 w 7151915"/>
              <a:gd name="connsiteY1" fmla="*/ 17226 h 6920539"/>
              <a:gd name="connsiteX2" fmla="*/ 3363686 w 7151915"/>
              <a:gd name="connsiteY2" fmla="*/ 6920539 h 6920539"/>
              <a:gd name="connsiteX3" fmla="*/ 0 w 7151915"/>
              <a:gd name="connsiteY3" fmla="*/ 6850559 h 6920539"/>
              <a:gd name="connsiteX4" fmla="*/ 97972 w 7151915"/>
              <a:gd name="connsiteY4" fmla="*/ 0 h 6920539"/>
              <a:gd name="connsiteX0" fmla="*/ 15470 w 7069413"/>
              <a:gd name="connsiteY0" fmla="*/ 0 h 6920539"/>
              <a:gd name="connsiteX1" fmla="*/ 7069413 w 7069413"/>
              <a:gd name="connsiteY1" fmla="*/ 17226 h 6920539"/>
              <a:gd name="connsiteX2" fmla="*/ 3281184 w 7069413"/>
              <a:gd name="connsiteY2" fmla="*/ 6920539 h 6920539"/>
              <a:gd name="connsiteX3" fmla="*/ 0 w 7069413"/>
              <a:gd name="connsiteY3" fmla="*/ 6871185 h 6920539"/>
              <a:gd name="connsiteX4" fmla="*/ 15470 w 7069413"/>
              <a:gd name="connsiteY4" fmla="*/ 0 h 6920539"/>
              <a:gd name="connsiteX0" fmla="*/ 1719 w 7055662"/>
              <a:gd name="connsiteY0" fmla="*/ 0 h 6920539"/>
              <a:gd name="connsiteX1" fmla="*/ 7055662 w 7055662"/>
              <a:gd name="connsiteY1" fmla="*/ 17226 h 6920539"/>
              <a:gd name="connsiteX2" fmla="*/ 3267433 w 7055662"/>
              <a:gd name="connsiteY2" fmla="*/ 6920539 h 6920539"/>
              <a:gd name="connsiteX3" fmla="*/ 0 w 7055662"/>
              <a:gd name="connsiteY3" fmla="*/ 6878060 h 6920539"/>
              <a:gd name="connsiteX4" fmla="*/ 1719 w 7055662"/>
              <a:gd name="connsiteY4" fmla="*/ 0 h 6920539"/>
              <a:gd name="connsiteX0" fmla="*/ 1719 w 7055662"/>
              <a:gd name="connsiteY0" fmla="*/ 0 h 6908013"/>
              <a:gd name="connsiteX1" fmla="*/ 7055662 w 7055662"/>
              <a:gd name="connsiteY1" fmla="*/ 17226 h 6908013"/>
              <a:gd name="connsiteX2" fmla="*/ 3279959 w 7055662"/>
              <a:gd name="connsiteY2" fmla="*/ 6908013 h 6908013"/>
              <a:gd name="connsiteX3" fmla="*/ 0 w 7055662"/>
              <a:gd name="connsiteY3" fmla="*/ 6878060 h 6908013"/>
              <a:gd name="connsiteX4" fmla="*/ 1719 w 7055662"/>
              <a:gd name="connsiteY4" fmla="*/ 0 h 690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662" h="6908013">
                <a:moveTo>
                  <a:pt x="1719" y="0"/>
                </a:moveTo>
                <a:lnTo>
                  <a:pt x="7055662" y="17226"/>
                </a:lnTo>
                <a:lnTo>
                  <a:pt x="3279959" y="6908013"/>
                </a:lnTo>
                <a:lnTo>
                  <a:pt x="0" y="6878060"/>
                </a:lnTo>
                <a:cubicBezTo>
                  <a:pt x="5157" y="4587665"/>
                  <a:pt x="-3438" y="2290395"/>
                  <a:pt x="1719" y="0"/>
                </a:cubicBezTo>
                <a:close/>
              </a:path>
            </a:pathLst>
          </a:custGeom>
          <a:solidFill>
            <a:srgbClr val="43A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2BF4BA9-25D1-415D-9396-D182FF92E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51" y="690818"/>
            <a:ext cx="6174332" cy="578941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E9A78532-C3F5-4201-B09C-F47390C5C7CC}"/>
              </a:ext>
            </a:extLst>
          </p:cNvPr>
          <p:cNvSpPr txBox="1"/>
          <p:nvPr/>
        </p:nvSpPr>
        <p:spPr>
          <a:xfrm>
            <a:off x="619386" y="3423509"/>
            <a:ext cx="3416320" cy="21698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公司：深圳市华维电脑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有限公司</a:t>
            </a:r>
            <a:endParaRPr lang="en-US" altLang="zh-CN" dirty="0" smtClean="0">
              <a:solidFill>
                <a:schemeClr val="bg1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电话：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0755-27092002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QQ</a:t>
            </a: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1303732349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网站：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  <a:hlinkClick r:id="rId4"/>
              </a:rPr>
              <a:t>www.erp8888.com</a:t>
            </a:r>
            <a:endParaRPr lang="en-US" altLang="zh-CN" dirty="0" smtClean="0">
              <a:solidFill>
                <a:schemeClr val="bg1"/>
              </a:solidFill>
              <a:latin typeface="Arial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微软雅黑"/>
              </a:rPr>
              <a:t>地址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：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中国广东</a:t>
            </a:r>
            <a:r>
              <a:rPr lang="en-US" altLang="zh-CN" dirty="0" smtClean="0">
                <a:solidFill>
                  <a:schemeClr val="bg1"/>
                </a:solidFill>
                <a:latin typeface="Arial"/>
                <a:ea typeface="微软雅黑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Arial"/>
                <a:ea typeface="微软雅黑"/>
              </a:rPr>
              <a:t>深圳宝安</a:t>
            </a:r>
            <a:endParaRPr lang="zh-CN" altLang="en-US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62B7C17-3CBC-4ACF-8F18-ACD7E5A654EF}"/>
              </a:ext>
            </a:extLst>
          </p:cNvPr>
          <p:cNvSpPr txBox="1"/>
          <p:nvPr/>
        </p:nvSpPr>
        <p:spPr>
          <a:xfrm>
            <a:off x="290738" y="1946073"/>
            <a:ext cx="548856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产品管理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工序管理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生产订单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员工管理</a:t>
            </a:r>
            <a:r>
              <a:rPr lang="en-US" altLang="zh-CN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计件工资</a:t>
            </a:r>
            <a:endParaRPr lang="zh-CN" altLang="en-US" sz="16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58A2DCF-F8D1-4AE6-B067-61F7863E7E17}"/>
              </a:ext>
            </a:extLst>
          </p:cNvPr>
          <p:cNvSpPr txBox="1"/>
          <p:nvPr/>
        </p:nvSpPr>
        <p:spPr>
          <a:xfrm>
            <a:off x="412893" y="1286383"/>
            <a:ext cx="5488568" cy="6309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计件工资</a:t>
            </a:r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软件 </a:t>
            </a:r>
            <a:r>
              <a:rPr lang="en-US" altLang="zh-CN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-- </a:t>
            </a:r>
            <a:r>
              <a:rPr lang="zh-CN" altLang="en-US" sz="35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华维</a:t>
            </a:r>
            <a:endParaRPr lang="zh-CN" altLang="en-US" sz="35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948" y="2392403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感谢大家的聆听</a:t>
            </a:r>
            <a:endParaRPr lang="zh-CN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5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74103FF4-B625-470F-A67D-B159771D27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xmlns="" id="{998D0BAE-85EA-4BD7-BFC5-A4835BC13656}"/>
              </a:ext>
            </a:extLst>
          </p:cNvPr>
          <p:cNvSpPr/>
          <p:nvPr/>
        </p:nvSpPr>
        <p:spPr>
          <a:xfrm>
            <a:off x="-1718" y="-21774"/>
            <a:ext cx="4350197" cy="6908013"/>
          </a:xfrm>
          <a:prstGeom prst="rect">
            <a:avLst/>
          </a:prstGeom>
          <a:solidFill>
            <a:srgbClr val="43A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896113-2AEB-4C6E-ACE4-9DE607C15D5F}"/>
              </a:ext>
            </a:extLst>
          </p:cNvPr>
          <p:cNvGrpSpPr/>
          <p:nvPr/>
        </p:nvGrpSpPr>
        <p:grpSpPr>
          <a:xfrm>
            <a:off x="5097079" y="1321209"/>
            <a:ext cx="3509028" cy="710367"/>
            <a:chOff x="5215310" y="923802"/>
            <a:chExt cx="4801822" cy="710367"/>
          </a:xfrm>
        </p:grpSpPr>
        <p:sp>
          <p:nvSpPr>
            <p:cNvPr id="7" name="TextBox 20">
              <a:extLst>
                <a:ext uri="{FF2B5EF4-FFF2-40B4-BE49-F238E27FC236}">
                  <a16:creationId xmlns:a16="http://schemas.microsoft.com/office/drawing/2014/main" xmlns="" id="{7C2098D6-5EB4-445C-AAF9-DF8D7B54E6B7}"/>
                </a:ext>
              </a:extLst>
            </p:cNvPr>
            <p:cNvSpPr txBox="1"/>
            <p:nvPr/>
          </p:nvSpPr>
          <p:spPr>
            <a:xfrm>
              <a:off x="5215310" y="923802"/>
              <a:ext cx="43601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000" b="1" spc="300" dirty="0">
                  <a:solidFill>
                    <a:srgbClr val="43A4D5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9DF15C43-09E3-4AD5-A5E4-AF2D447804CC}"/>
                </a:ext>
              </a:extLst>
            </p:cNvPr>
            <p:cNvGrpSpPr/>
            <p:nvPr/>
          </p:nvGrpSpPr>
          <p:grpSpPr>
            <a:xfrm>
              <a:off x="5947089" y="999639"/>
              <a:ext cx="4070043" cy="634530"/>
              <a:chOff x="7354408" y="1446227"/>
              <a:chExt cx="4070043" cy="634530"/>
            </a:xfrm>
          </p:grpSpPr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xmlns="" id="{8112CD10-91E6-49F3-ABC2-7179A7671260}"/>
                  </a:ext>
                </a:extLst>
              </p:cNvPr>
              <p:cNvSpPr txBox="1"/>
              <p:nvPr/>
            </p:nvSpPr>
            <p:spPr>
              <a:xfrm>
                <a:off x="7469131" y="1446227"/>
                <a:ext cx="39553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zh-CN" alt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产品管理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5B7FB706-33AB-43D4-B514-974821A32D63}"/>
                  </a:ext>
                </a:extLst>
              </p:cNvPr>
              <p:cNvSpPr/>
              <p:nvPr/>
            </p:nvSpPr>
            <p:spPr>
              <a:xfrm>
                <a:off x="7354408" y="1803758"/>
                <a:ext cx="341135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Product management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5ACB050E-A064-4B2E-B5FA-E7219492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3" y="1015134"/>
            <a:ext cx="3164098" cy="226181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779D183-AD1E-4017-BD21-F1942C12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3" y="3611013"/>
            <a:ext cx="3062925" cy="20431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0784639E-A5F8-4748-A41D-A47C72F0EC11}"/>
              </a:ext>
            </a:extLst>
          </p:cNvPr>
          <p:cNvGrpSpPr/>
          <p:nvPr/>
        </p:nvGrpSpPr>
        <p:grpSpPr>
          <a:xfrm>
            <a:off x="8493963" y="1343354"/>
            <a:ext cx="3555242" cy="676798"/>
            <a:chOff x="5266691" y="925784"/>
            <a:chExt cx="4865063" cy="676798"/>
          </a:xfrm>
        </p:grpSpPr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xmlns="" id="{4DA74923-5C7B-4C38-8F96-C92AB1623E79}"/>
                </a:ext>
              </a:extLst>
            </p:cNvPr>
            <p:cNvSpPr txBox="1"/>
            <p:nvPr/>
          </p:nvSpPr>
          <p:spPr>
            <a:xfrm>
              <a:off x="5266691" y="925784"/>
              <a:ext cx="74143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000" b="1" spc="300" dirty="0">
                  <a:solidFill>
                    <a:srgbClr val="43A4D5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24A8FC2-E17B-478D-8995-5F017F1B46F3}"/>
                </a:ext>
              </a:extLst>
            </p:cNvPr>
            <p:cNvGrpSpPr/>
            <p:nvPr/>
          </p:nvGrpSpPr>
          <p:grpSpPr>
            <a:xfrm>
              <a:off x="6059846" y="981073"/>
              <a:ext cx="4071908" cy="621509"/>
              <a:chOff x="7467165" y="1427661"/>
              <a:chExt cx="4071908" cy="621509"/>
            </a:xfrm>
          </p:grpSpPr>
          <p:sp>
            <p:nvSpPr>
              <p:cNvPr id="39" name="文本框 9">
                <a:extLst>
                  <a:ext uri="{FF2B5EF4-FFF2-40B4-BE49-F238E27FC236}">
                    <a16:creationId xmlns:a16="http://schemas.microsoft.com/office/drawing/2014/main" xmlns="" id="{3FB7DA5A-EF87-45D0-A775-712288D32D64}"/>
                  </a:ext>
                </a:extLst>
              </p:cNvPr>
              <p:cNvSpPr txBox="1"/>
              <p:nvPr/>
            </p:nvSpPr>
            <p:spPr>
              <a:xfrm>
                <a:off x="7583753" y="1427661"/>
                <a:ext cx="39553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zh-CN" alt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工序管理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CD0E1B32-AA93-4492-B33F-D0B0584D3909}"/>
                  </a:ext>
                </a:extLst>
              </p:cNvPr>
              <p:cNvSpPr/>
              <p:nvPr/>
            </p:nvSpPr>
            <p:spPr>
              <a:xfrm>
                <a:off x="7467165" y="1772171"/>
                <a:ext cx="237226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Process management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854C6CA9-C194-4DBC-B350-D81833B64729}"/>
              </a:ext>
            </a:extLst>
          </p:cNvPr>
          <p:cNvGrpSpPr/>
          <p:nvPr/>
        </p:nvGrpSpPr>
        <p:grpSpPr>
          <a:xfrm>
            <a:off x="5097079" y="3013681"/>
            <a:ext cx="3495793" cy="709320"/>
            <a:chOff x="5164114" y="923251"/>
            <a:chExt cx="4783711" cy="709320"/>
          </a:xfrm>
        </p:grpSpPr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xmlns="" id="{B447AAC2-1262-442E-B00B-3446A9A816BB}"/>
                </a:ext>
              </a:extLst>
            </p:cNvPr>
            <p:cNvSpPr txBox="1"/>
            <p:nvPr/>
          </p:nvSpPr>
          <p:spPr>
            <a:xfrm>
              <a:off x="5164114" y="923251"/>
              <a:ext cx="75459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000" b="1" spc="300" dirty="0">
                  <a:solidFill>
                    <a:srgbClr val="43A4D5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39EE120C-0B39-4DBE-A8EB-189896708CBA}"/>
                </a:ext>
              </a:extLst>
            </p:cNvPr>
            <p:cNvGrpSpPr/>
            <p:nvPr/>
          </p:nvGrpSpPr>
          <p:grpSpPr>
            <a:xfrm>
              <a:off x="5988910" y="998805"/>
              <a:ext cx="3958915" cy="633766"/>
              <a:chOff x="7396229" y="1445393"/>
              <a:chExt cx="3958915" cy="633766"/>
            </a:xfrm>
          </p:grpSpPr>
          <p:sp>
            <p:nvSpPr>
              <p:cNvPr id="44" name="文本框 9">
                <a:extLst>
                  <a:ext uri="{FF2B5EF4-FFF2-40B4-BE49-F238E27FC236}">
                    <a16:creationId xmlns:a16="http://schemas.microsoft.com/office/drawing/2014/main" xmlns="" id="{B328ED1F-3246-46AA-ABB4-7B8EA6E74EED}"/>
                  </a:ext>
                </a:extLst>
              </p:cNvPr>
              <p:cNvSpPr txBox="1"/>
              <p:nvPr/>
            </p:nvSpPr>
            <p:spPr>
              <a:xfrm>
                <a:off x="7510011" y="1445393"/>
                <a:ext cx="38451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zh-CN" alt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员工管理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405B1A23-538C-404F-AB5D-803BBEC167F6}"/>
                  </a:ext>
                </a:extLst>
              </p:cNvPr>
              <p:cNvSpPr/>
              <p:nvPr/>
            </p:nvSpPr>
            <p:spPr>
              <a:xfrm>
                <a:off x="7396229" y="1802160"/>
                <a:ext cx="228961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Worker management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25DDA214-1DD6-4AC6-9A96-F99BD4848061}"/>
              </a:ext>
            </a:extLst>
          </p:cNvPr>
          <p:cNvGrpSpPr/>
          <p:nvPr/>
        </p:nvGrpSpPr>
        <p:grpSpPr>
          <a:xfrm>
            <a:off x="8529444" y="2988011"/>
            <a:ext cx="3412684" cy="731415"/>
            <a:chOff x="5309249" y="925783"/>
            <a:chExt cx="4093301" cy="731415"/>
          </a:xfrm>
        </p:grpSpPr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xmlns="" id="{4D073FFB-FB73-49D2-BD2C-37E7C22D011F}"/>
                </a:ext>
              </a:extLst>
            </p:cNvPr>
            <p:cNvSpPr txBox="1"/>
            <p:nvPr/>
          </p:nvSpPr>
          <p:spPr>
            <a:xfrm>
              <a:off x="5309249" y="925783"/>
              <a:ext cx="65948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000" b="1" spc="300" dirty="0">
                  <a:solidFill>
                    <a:srgbClr val="43A4D5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2F259E9B-BE86-4E1E-8F16-BB4C78354616}"/>
                </a:ext>
              </a:extLst>
            </p:cNvPr>
            <p:cNvGrpSpPr/>
            <p:nvPr/>
          </p:nvGrpSpPr>
          <p:grpSpPr>
            <a:xfrm>
              <a:off x="5983407" y="1012318"/>
              <a:ext cx="3419143" cy="644880"/>
              <a:chOff x="7390726" y="1458906"/>
              <a:chExt cx="3419143" cy="644880"/>
            </a:xfrm>
          </p:grpSpPr>
          <p:sp>
            <p:nvSpPr>
              <p:cNvPr id="49" name="文本框 9">
                <a:extLst>
                  <a:ext uri="{FF2B5EF4-FFF2-40B4-BE49-F238E27FC236}">
                    <a16:creationId xmlns:a16="http://schemas.microsoft.com/office/drawing/2014/main" xmlns="" id="{A73287BC-71AD-4057-9225-D34DAAB76D4B}"/>
                  </a:ext>
                </a:extLst>
              </p:cNvPr>
              <p:cNvSpPr txBox="1"/>
              <p:nvPr/>
            </p:nvSpPr>
            <p:spPr>
              <a:xfrm>
                <a:off x="7496640" y="1458906"/>
                <a:ext cx="33132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zh-CN" alt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生产单管理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8F706595-7686-4C46-B6FB-F5307D0AA401}"/>
                  </a:ext>
                </a:extLst>
              </p:cNvPr>
              <p:cNvSpPr/>
              <p:nvPr/>
            </p:nvSpPr>
            <p:spPr>
              <a:xfrm>
                <a:off x="7390726" y="1826787"/>
                <a:ext cx="292130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Production order management</a:t>
                </a: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DDAE913F-B67B-4B20-ADF1-C04C7A1B5538}"/>
              </a:ext>
            </a:extLst>
          </p:cNvPr>
          <p:cNvGrpSpPr/>
          <p:nvPr/>
        </p:nvGrpSpPr>
        <p:grpSpPr>
          <a:xfrm>
            <a:off x="5116786" y="4632602"/>
            <a:ext cx="3515210" cy="729797"/>
            <a:chOff x="5266691" y="925784"/>
            <a:chExt cx="4138833" cy="729797"/>
          </a:xfrm>
        </p:grpSpPr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xmlns="" id="{8A5C86BF-A4CB-42A4-8EFA-B84559378762}"/>
                </a:ext>
              </a:extLst>
            </p:cNvPr>
            <p:cNvSpPr txBox="1"/>
            <p:nvPr/>
          </p:nvSpPr>
          <p:spPr>
            <a:xfrm>
              <a:off x="5266691" y="925784"/>
              <a:ext cx="64548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000" b="1" spc="300" dirty="0">
                  <a:solidFill>
                    <a:srgbClr val="43A4D5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6DA726EC-8EF3-4A1C-9345-A41A27BA5D00}"/>
                </a:ext>
              </a:extLst>
            </p:cNvPr>
            <p:cNvGrpSpPr/>
            <p:nvPr/>
          </p:nvGrpSpPr>
          <p:grpSpPr>
            <a:xfrm>
              <a:off x="5988200" y="1014321"/>
              <a:ext cx="3417324" cy="641260"/>
              <a:chOff x="7395519" y="1460909"/>
              <a:chExt cx="3417324" cy="641260"/>
            </a:xfrm>
          </p:grpSpPr>
          <p:sp>
            <p:nvSpPr>
              <p:cNvPr id="54" name="文本框 9">
                <a:extLst>
                  <a:ext uri="{FF2B5EF4-FFF2-40B4-BE49-F238E27FC236}">
                    <a16:creationId xmlns:a16="http://schemas.microsoft.com/office/drawing/2014/main" xmlns="" id="{C2B4BCAE-9D67-41D5-96F9-ECBB2BD75BE0}"/>
                  </a:ext>
                </a:extLst>
              </p:cNvPr>
              <p:cNvSpPr txBox="1"/>
              <p:nvPr/>
            </p:nvSpPr>
            <p:spPr>
              <a:xfrm>
                <a:off x="7499614" y="1460909"/>
                <a:ext cx="33132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zh-CN" alt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计件工资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="" id="{B7B7E025-CA0D-498E-A948-96AD3A95EDC8}"/>
                  </a:ext>
                </a:extLst>
              </p:cNvPr>
              <p:cNvSpPr/>
              <p:nvPr/>
            </p:nvSpPr>
            <p:spPr>
              <a:xfrm>
                <a:off x="7395519" y="1825170"/>
                <a:ext cx="203244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Piece rate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96883699-E427-4788-ADE3-A15B4E66211F}"/>
              </a:ext>
            </a:extLst>
          </p:cNvPr>
          <p:cNvGrpSpPr/>
          <p:nvPr/>
        </p:nvGrpSpPr>
        <p:grpSpPr>
          <a:xfrm>
            <a:off x="8489476" y="4582376"/>
            <a:ext cx="3452652" cy="737302"/>
            <a:chOff x="5266691" y="925784"/>
            <a:chExt cx="4141240" cy="737302"/>
          </a:xfrm>
        </p:grpSpPr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xmlns="" id="{6E1A7E40-C3E5-4B79-AB49-717E518A3D0C}"/>
                </a:ext>
              </a:extLst>
            </p:cNvPr>
            <p:cNvSpPr txBox="1"/>
            <p:nvPr/>
          </p:nvSpPr>
          <p:spPr>
            <a:xfrm>
              <a:off x="5266691" y="925784"/>
              <a:ext cx="66333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000" b="1" spc="300" dirty="0">
                  <a:solidFill>
                    <a:srgbClr val="43A4D5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06</a:t>
              </a: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="" id="{D2197330-EA58-4EB4-B04E-2B2B97668643}"/>
                </a:ext>
              </a:extLst>
            </p:cNvPr>
            <p:cNvGrpSpPr/>
            <p:nvPr/>
          </p:nvGrpSpPr>
          <p:grpSpPr>
            <a:xfrm>
              <a:off x="5989419" y="1021719"/>
              <a:ext cx="3418512" cy="641367"/>
              <a:chOff x="7396738" y="1468307"/>
              <a:chExt cx="3418512" cy="641367"/>
            </a:xfrm>
          </p:grpSpPr>
          <p:sp>
            <p:nvSpPr>
              <p:cNvPr id="59" name="文本框 9">
                <a:extLst>
                  <a:ext uri="{FF2B5EF4-FFF2-40B4-BE49-F238E27FC236}">
                    <a16:creationId xmlns:a16="http://schemas.microsoft.com/office/drawing/2014/main" xmlns="" id="{650BF064-3F0E-4977-85FF-DE9A2A32F8CF}"/>
                  </a:ext>
                </a:extLst>
              </p:cNvPr>
              <p:cNvSpPr txBox="1"/>
              <p:nvPr/>
            </p:nvSpPr>
            <p:spPr>
              <a:xfrm>
                <a:off x="7502021" y="1468307"/>
                <a:ext cx="33132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zh-CN" alt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统计报表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id="{55942352-74ED-4C1D-8D69-2B5BD79FF0F4}"/>
                  </a:ext>
                </a:extLst>
              </p:cNvPr>
              <p:cNvSpPr/>
              <p:nvPr/>
            </p:nvSpPr>
            <p:spPr>
              <a:xfrm>
                <a:off x="7396738" y="1822914"/>
                <a:ext cx="1973984" cy="286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Statistical report</a:t>
                </a:r>
                <a:endParaRPr lang="zh-CN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4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7C79049-1C28-4651-9381-52FF3A140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4" y="2138086"/>
            <a:ext cx="4418723" cy="2947587"/>
          </a:xfrm>
          <a:prstGeom prst="rect">
            <a:avLst/>
          </a:prstGeom>
        </p:spPr>
      </p:pic>
      <p:sp>
        <p:nvSpPr>
          <p:cNvPr id="15" name="文本框 9">
            <a:extLst>
              <a:ext uri="{FF2B5EF4-FFF2-40B4-BE49-F238E27FC236}">
                <a16:creationId xmlns:a16="http://schemas.microsoft.com/office/drawing/2014/main" xmlns="" id="{F6EB9D20-7B25-458C-9AA9-7D206F8E7784}"/>
              </a:ext>
            </a:extLst>
          </p:cNvPr>
          <p:cNvSpPr txBox="1"/>
          <p:nvPr/>
        </p:nvSpPr>
        <p:spPr>
          <a:xfrm>
            <a:off x="6717327" y="2875001"/>
            <a:ext cx="4418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 品 管 理</a:t>
            </a:r>
            <a:endParaRPr lang="zh-CN" altLang="en-US" sz="3600" b="1" dirty="0">
              <a:solidFill>
                <a:srgbClr val="43A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89B4B28-5DFF-409B-AD7A-3B302B07E812}"/>
              </a:ext>
            </a:extLst>
          </p:cNvPr>
          <p:cNvGrpSpPr/>
          <p:nvPr/>
        </p:nvGrpSpPr>
        <p:grpSpPr>
          <a:xfrm>
            <a:off x="6717327" y="3738470"/>
            <a:ext cx="4633251" cy="1029172"/>
            <a:chOff x="6707167" y="3963207"/>
            <a:chExt cx="4633251" cy="10291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32DAB3-F6A1-4ABB-ABDE-922A8055DB64}"/>
                </a:ext>
              </a:extLst>
            </p:cNvPr>
            <p:cNvSpPr txBox="1"/>
            <p:nvPr/>
          </p:nvSpPr>
          <p:spPr>
            <a:xfrm>
              <a:off x="6707167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产品分组（分类）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BE57824-F047-47E0-BAB7-B83DEE696AEA}"/>
                </a:ext>
              </a:extLst>
            </p:cNvPr>
            <p:cNvSpPr txBox="1"/>
            <p:nvPr/>
          </p:nvSpPr>
          <p:spPr>
            <a:xfrm>
              <a:off x="8916529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产品编号、规格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0EB325A-D4E6-4433-8CE6-448667AC57EE}"/>
                </a:ext>
              </a:extLst>
            </p:cNvPr>
            <p:cNvSpPr txBox="1"/>
            <p:nvPr/>
          </p:nvSpPr>
          <p:spPr>
            <a:xfrm>
              <a:off x="6707929" y="4562646"/>
              <a:ext cx="2506143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产品名称、备注等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B643C7A-53D9-45A1-9675-BF3375EC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26" y="1662460"/>
            <a:ext cx="3023878" cy="14570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BE57824-F047-47E0-BAB7-B83DEE696AEA}"/>
              </a:ext>
            </a:extLst>
          </p:cNvPr>
          <p:cNvSpPr txBox="1"/>
          <p:nvPr/>
        </p:nvSpPr>
        <p:spPr>
          <a:xfrm>
            <a:off x="8926688" y="4331945"/>
            <a:ext cx="2423889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工价汇总，资料导出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0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>
            <a:extLst>
              <a:ext uri="{FF2B5EF4-FFF2-40B4-BE49-F238E27FC236}">
                <a16:creationId xmlns:a16="http://schemas.microsoft.com/office/drawing/2014/main" xmlns="" id="{F6EB9D20-7B25-458C-9AA9-7D206F8E7784}"/>
              </a:ext>
            </a:extLst>
          </p:cNvPr>
          <p:cNvSpPr txBox="1"/>
          <p:nvPr/>
        </p:nvSpPr>
        <p:spPr>
          <a:xfrm>
            <a:off x="6717327" y="2875001"/>
            <a:ext cx="4418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 序 管 理</a:t>
            </a:r>
            <a:endParaRPr lang="zh-CN" altLang="en-US" sz="3600" b="1" dirty="0">
              <a:solidFill>
                <a:srgbClr val="43A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89B4B28-5DFF-409B-AD7A-3B302B07E812}"/>
              </a:ext>
            </a:extLst>
          </p:cNvPr>
          <p:cNvGrpSpPr/>
          <p:nvPr/>
        </p:nvGrpSpPr>
        <p:grpSpPr>
          <a:xfrm>
            <a:off x="6717327" y="3738470"/>
            <a:ext cx="4633251" cy="1029172"/>
            <a:chOff x="6707167" y="3963207"/>
            <a:chExt cx="4633251" cy="10291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32DAB3-F6A1-4ABB-ABDE-922A8055DB64}"/>
                </a:ext>
              </a:extLst>
            </p:cNvPr>
            <p:cNvSpPr txBox="1"/>
            <p:nvPr/>
          </p:nvSpPr>
          <p:spPr>
            <a:xfrm>
              <a:off x="6707167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快速添加、批量导入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BE57824-F047-47E0-BAB7-B83DEE696AEA}"/>
                </a:ext>
              </a:extLst>
            </p:cNvPr>
            <p:cNvSpPr txBox="1"/>
            <p:nvPr/>
          </p:nvSpPr>
          <p:spPr>
            <a:xfrm>
              <a:off x="8916529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排序设置、工序名称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0EB325A-D4E6-4433-8CE6-448667AC57EE}"/>
                </a:ext>
              </a:extLst>
            </p:cNvPr>
            <p:cNvSpPr txBox="1"/>
            <p:nvPr/>
          </p:nvSpPr>
          <p:spPr>
            <a:xfrm>
              <a:off x="6707929" y="4562646"/>
              <a:ext cx="2506143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工序的计量单位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5BC01F-5270-4434-A6E8-C8BE6C9D58E3}"/>
              </a:ext>
            </a:extLst>
          </p:cNvPr>
          <p:cNvSpPr txBox="1"/>
          <p:nvPr/>
        </p:nvSpPr>
        <p:spPr>
          <a:xfrm>
            <a:off x="8926689" y="4331945"/>
            <a:ext cx="2423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单价小数位数、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CBE7EF4-4A47-43CF-BE03-84FB45295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61" y="1759409"/>
            <a:ext cx="4410458" cy="362539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34F8DA-79F7-4E34-A9B3-37E0C8936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78" y="1759409"/>
            <a:ext cx="3090940" cy="14570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0EB325A-D4E6-4433-8CE6-448667AC57EE}"/>
              </a:ext>
            </a:extLst>
          </p:cNvPr>
          <p:cNvSpPr txBox="1"/>
          <p:nvPr/>
        </p:nvSpPr>
        <p:spPr>
          <a:xfrm>
            <a:off x="6718089" y="4854548"/>
            <a:ext cx="2506143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快速查询产品的工序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65BC01F-5270-4434-A6E8-C8BE6C9D58E3}"/>
              </a:ext>
            </a:extLst>
          </p:cNvPr>
          <p:cNvSpPr txBox="1"/>
          <p:nvPr/>
        </p:nvSpPr>
        <p:spPr>
          <a:xfrm>
            <a:off x="8926688" y="4907746"/>
            <a:ext cx="2423889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快速复制添加工序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8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>
            <a:extLst>
              <a:ext uri="{FF2B5EF4-FFF2-40B4-BE49-F238E27FC236}">
                <a16:creationId xmlns:a16="http://schemas.microsoft.com/office/drawing/2014/main" xmlns="" id="{F6EB9D20-7B25-458C-9AA9-7D206F8E7784}"/>
              </a:ext>
            </a:extLst>
          </p:cNvPr>
          <p:cNvSpPr txBox="1"/>
          <p:nvPr/>
        </p:nvSpPr>
        <p:spPr>
          <a:xfrm>
            <a:off x="6717327" y="2875001"/>
            <a:ext cx="4418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 工 管 理</a:t>
            </a:r>
            <a:endParaRPr lang="zh-CN" altLang="en-US" sz="3600" b="1" dirty="0">
              <a:solidFill>
                <a:srgbClr val="43A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89B4B28-5DFF-409B-AD7A-3B302B07E812}"/>
              </a:ext>
            </a:extLst>
          </p:cNvPr>
          <p:cNvGrpSpPr/>
          <p:nvPr/>
        </p:nvGrpSpPr>
        <p:grpSpPr>
          <a:xfrm>
            <a:off x="6717327" y="3738470"/>
            <a:ext cx="4633251" cy="1029172"/>
            <a:chOff x="6707167" y="3963207"/>
            <a:chExt cx="4633251" cy="10291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32DAB3-F6A1-4ABB-ABDE-922A8055DB64}"/>
                </a:ext>
              </a:extLst>
            </p:cNvPr>
            <p:cNvSpPr txBox="1"/>
            <p:nvPr/>
          </p:nvSpPr>
          <p:spPr>
            <a:xfrm>
              <a:off x="6707167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员工分组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车间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BE57824-F047-47E0-BAB7-B83DEE696AEA}"/>
                </a:ext>
              </a:extLst>
            </p:cNvPr>
            <p:cNvSpPr txBox="1"/>
            <p:nvPr/>
          </p:nvSpPr>
          <p:spPr>
            <a:xfrm>
              <a:off x="8916529" y="3963207"/>
              <a:ext cx="242388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工号、姓名、在岗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0EB325A-D4E6-4433-8CE6-448667AC57EE}"/>
                </a:ext>
              </a:extLst>
            </p:cNvPr>
            <p:cNvSpPr txBox="1"/>
            <p:nvPr/>
          </p:nvSpPr>
          <p:spPr>
            <a:xfrm>
              <a:off x="6707929" y="4562646"/>
              <a:ext cx="2506143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手机端登录、密码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5BC01F-5270-4434-A6E8-C8BE6C9D58E3}"/>
              </a:ext>
            </a:extLst>
          </p:cNvPr>
          <p:cNvSpPr txBox="1"/>
          <p:nvPr/>
        </p:nvSpPr>
        <p:spPr>
          <a:xfrm>
            <a:off x="8926689" y="4331945"/>
            <a:ext cx="2423889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计时工资、岗位等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64C7256-5338-4E47-829E-D0D2B4A46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90" y="1528303"/>
            <a:ext cx="3990290" cy="399029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992AE18-3E29-48ED-89A6-9635B44C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195" y="1662460"/>
            <a:ext cx="309094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>
            <a:extLst>
              <a:ext uri="{FF2B5EF4-FFF2-40B4-BE49-F238E27FC236}">
                <a16:creationId xmlns:a16="http://schemas.microsoft.com/office/drawing/2014/main" xmlns="" id="{F6EB9D20-7B25-458C-9AA9-7D206F8E7784}"/>
              </a:ext>
            </a:extLst>
          </p:cNvPr>
          <p:cNvSpPr txBox="1"/>
          <p:nvPr/>
        </p:nvSpPr>
        <p:spPr>
          <a:xfrm>
            <a:off x="6717327" y="2875001"/>
            <a:ext cx="4418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生产单管理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89B4B28-5DFF-409B-AD7A-3B302B07E812}"/>
              </a:ext>
            </a:extLst>
          </p:cNvPr>
          <p:cNvGrpSpPr/>
          <p:nvPr/>
        </p:nvGrpSpPr>
        <p:grpSpPr>
          <a:xfrm>
            <a:off x="6717327" y="3738470"/>
            <a:ext cx="4795811" cy="1029172"/>
            <a:chOff x="6707167" y="3963207"/>
            <a:chExt cx="4795811" cy="10291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32DAB3-F6A1-4ABB-ABDE-922A8055DB64}"/>
                </a:ext>
              </a:extLst>
            </p:cNvPr>
            <p:cNvSpPr txBox="1"/>
            <p:nvPr/>
          </p:nvSpPr>
          <p:spPr>
            <a:xfrm>
              <a:off x="6707167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快速添加生产工单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BE57824-F047-47E0-BAB7-B83DEE696AEA}"/>
                </a:ext>
              </a:extLst>
            </p:cNvPr>
            <p:cNvSpPr txBox="1"/>
            <p:nvPr/>
          </p:nvSpPr>
          <p:spPr>
            <a:xfrm>
              <a:off x="9079089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关联产品、订单数量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0EB325A-D4E6-4433-8CE6-448667AC57EE}"/>
                </a:ext>
              </a:extLst>
            </p:cNvPr>
            <p:cNvSpPr txBox="1"/>
            <p:nvPr/>
          </p:nvSpPr>
          <p:spPr>
            <a:xfrm>
              <a:off x="6707929" y="4562646"/>
              <a:ext cx="2506143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生产单审核、反审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5BC01F-5270-4434-A6E8-C8BE6C9D58E3}"/>
              </a:ext>
            </a:extLst>
          </p:cNvPr>
          <p:cNvSpPr txBox="1"/>
          <p:nvPr/>
        </p:nvSpPr>
        <p:spPr>
          <a:xfrm>
            <a:off x="9099409" y="4331945"/>
            <a:ext cx="2423889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生产进度、人工成本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0AA5B1A-F62A-4425-BD41-112CBF2E2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5" y="1544980"/>
            <a:ext cx="4339066" cy="43869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C2629EB-49B8-4D6E-812E-01FE299D6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953" y="1694930"/>
            <a:ext cx="31214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>
            <a:extLst>
              <a:ext uri="{FF2B5EF4-FFF2-40B4-BE49-F238E27FC236}">
                <a16:creationId xmlns:a16="http://schemas.microsoft.com/office/drawing/2014/main" xmlns="" id="{F6EB9D20-7B25-458C-9AA9-7D206F8E7784}"/>
              </a:ext>
            </a:extLst>
          </p:cNvPr>
          <p:cNvSpPr txBox="1"/>
          <p:nvPr/>
        </p:nvSpPr>
        <p:spPr>
          <a:xfrm>
            <a:off x="6717327" y="2875001"/>
            <a:ext cx="4418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 件 工 资</a:t>
            </a:r>
            <a:endParaRPr lang="zh-CN" altLang="en-US" sz="3600" b="1" dirty="0">
              <a:solidFill>
                <a:srgbClr val="43A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89B4B28-5DFF-409B-AD7A-3B302B07E812}"/>
              </a:ext>
            </a:extLst>
          </p:cNvPr>
          <p:cNvGrpSpPr/>
          <p:nvPr/>
        </p:nvGrpSpPr>
        <p:grpSpPr>
          <a:xfrm>
            <a:off x="6717327" y="3738470"/>
            <a:ext cx="4795811" cy="1029172"/>
            <a:chOff x="6707167" y="3963207"/>
            <a:chExt cx="4795811" cy="10291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32DAB3-F6A1-4ABB-ABDE-922A8055DB64}"/>
                </a:ext>
              </a:extLst>
            </p:cNvPr>
            <p:cNvSpPr txBox="1"/>
            <p:nvPr/>
          </p:nvSpPr>
          <p:spPr>
            <a:xfrm>
              <a:off x="6707167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快速登记工资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BE57824-F047-47E0-BAB7-B83DEE696AEA}"/>
                </a:ext>
              </a:extLst>
            </p:cNvPr>
            <p:cNvSpPr txBox="1"/>
            <p:nvPr/>
          </p:nvSpPr>
          <p:spPr>
            <a:xfrm>
              <a:off x="9079089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工资明细批量审核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0EB325A-D4E6-4433-8CE6-448667AC57EE}"/>
                </a:ext>
              </a:extLst>
            </p:cNvPr>
            <p:cNvSpPr txBox="1"/>
            <p:nvPr/>
          </p:nvSpPr>
          <p:spPr>
            <a:xfrm>
              <a:off x="6707929" y="4562646"/>
              <a:ext cx="2506143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电脑和手机，都可以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5BC01F-5270-4434-A6E8-C8BE6C9D58E3}"/>
              </a:ext>
            </a:extLst>
          </p:cNvPr>
          <p:cNvSpPr txBox="1"/>
          <p:nvPr/>
        </p:nvSpPr>
        <p:spPr>
          <a:xfrm>
            <a:off x="9099409" y="4331945"/>
            <a:ext cx="2423889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分组查、汇总、导出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1D20294-DBD1-426B-8EA2-CEDA50F07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07" y="1351499"/>
            <a:ext cx="4338101" cy="433810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9CBB64F-3F01-421B-9C78-AACE20ADB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40" y="1694930"/>
            <a:ext cx="307874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>
            <a:extLst>
              <a:ext uri="{FF2B5EF4-FFF2-40B4-BE49-F238E27FC236}">
                <a16:creationId xmlns:a16="http://schemas.microsoft.com/office/drawing/2014/main" xmlns="" id="{F6EB9D20-7B25-458C-9AA9-7D206F8E7784}"/>
              </a:ext>
            </a:extLst>
          </p:cNvPr>
          <p:cNvSpPr txBox="1"/>
          <p:nvPr/>
        </p:nvSpPr>
        <p:spPr>
          <a:xfrm>
            <a:off x="6717327" y="2875001"/>
            <a:ext cx="4418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3600" b="1" dirty="0" smtClean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 计 报 表</a:t>
            </a:r>
            <a:endParaRPr lang="zh-CN" altLang="en-US" sz="3600" b="1" dirty="0">
              <a:solidFill>
                <a:srgbClr val="43A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89B4B28-5DFF-409B-AD7A-3B302B07E812}"/>
              </a:ext>
            </a:extLst>
          </p:cNvPr>
          <p:cNvGrpSpPr/>
          <p:nvPr/>
        </p:nvGrpSpPr>
        <p:grpSpPr>
          <a:xfrm>
            <a:off x="6717327" y="3738470"/>
            <a:ext cx="4795811" cy="1029172"/>
            <a:chOff x="6707167" y="3963207"/>
            <a:chExt cx="4795811" cy="10291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32DAB3-F6A1-4ABB-ABDE-922A8055DB64}"/>
                </a:ext>
              </a:extLst>
            </p:cNvPr>
            <p:cNvSpPr txBox="1"/>
            <p:nvPr/>
          </p:nvSpPr>
          <p:spPr>
            <a:xfrm>
              <a:off x="6707167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每日工资统计、导出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BE57824-F047-47E0-BAB7-B83DEE696AEA}"/>
                </a:ext>
              </a:extLst>
            </p:cNvPr>
            <p:cNvSpPr txBox="1"/>
            <p:nvPr/>
          </p:nvSpPr>
          <p:spPr>
            <a:xfrm>
              <a:off x="9079089" y="3963207"/>
              <a:ext cx="2423889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每月工资统计和导出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0EB325A-D4E6-4433-8CE6-448667AC57EE}"/>
                </a:ext>
              </a:extLst>
            </p:cNvPr>
            <p:cNvSpPr txBox="1"/>
            <p:nvPr/>
          </p:nvSpPr>
          <p:spPr>
            <a:xfrm>
              <a:off x="6707929" y="4562646"/>
              <a:ext cx="2506143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3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按照姓名查询、导出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5BC01F-5270-4434-A6E8-C8BE6C9D58E3}"/>
              </a:ext>
            </a:extLst>
          </p:cNvPr>
          <p:cNvSpPr txBox="1"/>
          <p:nvPr/>
        </p:nvSpPr>
        <p:spPr>
          <a:xfrm>
            <a:off x="9099409" y="4331945"/>
            <a:ext cx="2423889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按日期导出明细工资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BE92AD-3ADD-41A7-B0AD-0C873B22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98" y="1428983"/>
            <a:ext cx="4518251" cy="419965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CAEF2D8-BD2F-4950-8C46-148E2496B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966" y="1694930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D45CF685-2C05-42E6-975F-797BF99FF625}"/>
              </a:ext>
            </a:extLst>
          </p:cNvPr>
          <p:cNvCxnSpPr/>
          <p:nvPr/>
        </p:nvCxnSpPr>
        <p:spPr bwMode="auto">
          <a:xfrm>
            <a:off x="1708643" y="1102995"/>
            <a:ext cx="8621538" cy="0"/>
          </a:xfrm>
          <a:prstGeom prst="line">
            <a:avLst/>
          </a:prstGeom>
          <a:ln w="3175">
            <a:solidFill>
              <a:srgbClr val="43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47">
            <a:extLst>
              <a:ext uri="{FF2B5EF4-FFF2-40B4-BE49-F238E27FC236}">
                <a16:creationId xmlns:a16="http://schemas.microsoft.com/office/drawing/2014/main" xmlns="" id="{B1E99EE1-9E8F-476E-9BFC-74B1D4BD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38" y="583630"/>
            <a:ext cx="4145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计件软件</a:t>
            </a:r>
            <a:r>
              <a:rPr lang="en-US" altLang="zh-CN" sz="2800" b="1" dirty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800" b="1" dirty="0">
                <a:solidFill>
                  <a:srgbClr val="43A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功能和流程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8486608-358A-4810-96CD-C1E12E5E8867}"/>
              </a:ext>
            </a:extLst>
          </p:cNvPr>
          <p:cNvGrpSpPr/>
          <p:nvPr/>
        </p:nvGrpSpPr>
        <p:grpSpPr>
          <a:xfrm>
            <a:off x="1505731" y="1453974"/>
            <a:ext cx="9118997" cy="422695"/>
            <a:chOff x="1505440" y="1891697"/>
            <a:chExt cx="9118997" cy="42269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6D888B61-F870-4C57-8E42-803554A9942D}"/>
                </a:ext>
              </a:extLst>
            </p:cNvPr>
            <p:cNvSpPr/>
            <p:nvPr/>
          </p:nvSpPr>
          <p:spPr>
            <a:xfrm>
              <a:off x="1505440" y="1891697"/>
              <a:ext cx="9118997" cy="422695"/>
            </a:xfrm>
            <a:prstGeom prst="rect">
              <a:avLst/>
            </a:prstGeom>
            <a:solidFill>
              <a:srgbClr val="43A4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23B43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标题 4">
              <a:extLst>
                <a:ext uri="{FF2B5EF4-FFF2-40B4-BE49-F238E27FC236}">
                  <a16:creationId xmlns:a16="http://schemas.microsoft.com/office/drawing/2014/main" xmlns="" id="{51538D60-C9E8-4ACD-9B79-FA569B2CA8DC}"/>
                </a:ext>
              </a:extLst>
            </p:cNvPr>
            <p:cNvSpPr txBox="1">
              <a:spLocks/>
            </p:cNvSpPr>
            <p:nvPr/>
          </p:nvSpPr>
          <p:spPr>
            <a:xfrm>
              <a:off x="1990853" y="1959040"/>
              <a:ext cx="3942295" cy="309086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计件工资</a:t>
              </a:r>
              <a:endPara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圈箭头">
              <a:extLst>
                <a:ext uri="{FF2B5EF4-FFF2-40B4-BE49-F238E27FC236}">
                  <a16:creationId xmlns:a16="http://schemas.microsoft.com/office/drawing/2014/main" xmlns="" id="{106BA576-3D1E-4B48-ABB1-90E118BA853A}"/>
                </a:ext>
              </a:extLst>
            </p:cNvPr>
            <p:cNvSpPr/>
            <p:nvPr/>
          </p:nvSpPr>
          <p:spPr>
            <a:xfrm>
              <a:off x="1617781" y="1962031"/>
              <a:ext cx="309086" cy="309086"/>
            </a:xfrm>
            <a:custGeom>
              <a:avLst/>
              <a:gdLst>
                <a:gd name="connsiteX0" fmla="*/ 158628 w 585904"/>
                <a:gd name="connsiteY0" fmla="*/ 130053 h 585904"/>
                <a:gd name="connsiteX1" fmla="*/ 321527 w 585904"/>
                <a:gd name="connsiteY1" fmla="*/ 130053 h 585904"/>
                <a:gd name="connsiteX2" fmla="*/ 484425 w 585904"/>
                <a:gd name="connsiteY2" fmla="*/ 292952 h 585904"/>
                <a:gd name="connsiteX3" fmla="*/ 321527 w 585904"/>
                <a:gd name="connsiteY3" fmla="*/ 455850 h 585904"/>
                <a:gd name="connsiteX4" fmla="*/ 158628 w 585904"/>
                <a:gd name="connsiteY4" fmla="*/ 455850 h 585904"/>
                <a:gd name="connsiteX5" fmla="*/ 321527 w 585904"/>
                <a:gd name="connsiteY5" fmla="*/ 292952 h 585904"/>
                <a:gd name="connsiteX6" fmla="*/ 292951 w 585904"/>
                <a:gd name="connsiteY6" fmla="*/ 28505 h 585904"/>
                <a:gd name="connsiteX7" fmla="*/ 28504 w 585904"/>
                <a:gd name="connsiteY7" fmla="*/ 292952 h 585904"/>
                <a:gd name="connsiteX8" fmla="*/ 292951 w 585904"/>
                <a:gd name="connsiteY8" fmla="*/ 557399 h 585904"/>
                <a:gd name="connsiteX9" fmla="*/ 557398 w 585904"/>
                <a:gd name="connsiteY9" fmla="*/ 292952 h 585904"/>
                <a:gd name="connsiteX10" fmla="*/ 292951 w 585904"/>
                <a:gd name="connsiteY10" fmla="*/ 28505 h 585904"/>
                <a:gd name="connsiteX11" fmla="*/ 292952 w 585904"/>
                <a:gd name="connsiteY11" fmla="*/ 0 h 585904"/>
                <a:gd name="connsiteX12" fmla="*/ 585904 w 585904"/>
                <a:gd name="connsiteY12" fmla="*/ 292952 h 585904"/>
                <a:gd name="connsiteX13" fmla="*/ 292952 w 585904"/>
                <a:gd name="connsiteY13" fmla="*/ 585904 h 585904"/>
                <a:gd name="connsiteX14" fmla="*/ 0 w 585904"/>
                <a:gd name="connsiteY14" fmla="*/ 292952 h 585904"/>
                <a:gd name="connsiteX15" fmla="*/ 292952 w 585904"/>
                <a:gd name="connsiteY15" fmla="*/ 0 h 5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904" h="585904">
                  <a:moveTo>
                    <a:pt x="158628" y="130053"/>
                  </a:moveTo>
                  <a:lnTo>
                    <a:pt x="321527" y="130053"/>
                  </a:lnTo>
                  <a:lnTo>
                    <a:pt x="484425" y="292952"/>
                  </a:lnTo>
                  <a:lnTo>
                    <a:pt x="321527" y="455850"/>
                  </a:lnTo>
                  <a:lnTo>
                    <a:pt x="158628" y="455850"/>
                  </a:lnTo>
                  <a:lnTo>
                    <a:pt x="321527" y="292952"/>
                  </a:lnTo>
                  <a:close/>
                  <a:moveTo>
                    <a:pt x="292951" y="28505"/>
                  </a:moveTo>
                  <a:cubicBezTo>
                    <a:pt x="146901" y="28505"/>
                    <a:pt x="28504" y="146902"/>
                    <a:pt x="28504" y="292952"/>
                  </a:cubicBezTo>
                  <a:cubicBezTo>
                    <a:pt x="28504" y="439002"/>
                    <a:pt x="146901" y="557399"/>
                    <a:pt x="292951" y="557399"/>
                  </a:cubicBezTo>
                  <a:cubicBezTo>
                    <a:pt x="439001" y="557399"/>
                    <a:pt x="557398" y="439002"/>
                    <a:pt x="557398" y="292952"/>
                  </a:cubicBezTo>
                  <a:cubicBezTo>
                    <a:pt x="557398" y="146902"/>
                    <a:pt x="439001" y="28505"/>
                    <a:pt x="292951" y="28505"/>
                  </a:cubicBezTo>
                  <a:close/>
                  <a:moveTo>
                    <a:pt x="292952" y="0"/>
                  </a:moveTo>
                  <a:cubicBezTo>
                    <a:pt x="454745" y="0"/>
                    <a:pt x="585904" y="131159"/>
                    <a:pt x="585904" y="292952"/>
                  </a:cubicBezTo>
                  <a:cubicBezTo>
                    <a:pt x="585904" y="454745"/>
                    <a:pt x="454745" y="585904"/>
                    <a:pt x="292952" y="585904"/>
                  </a:cubicBezTo>
                  <a:cubicBezTo>
                    <a:pt x="131159" y="585904"/>
                    <a:pt x="0" y="454745"/>
                    <a:pt x="0" y="292952"/>
                  </a:cubicBezTo>
                  <a:cubicBezTo>
                    <a:pt x="0" y="131159"/>
                    <a:pt x="131159" y="0"/>
                    <a:pt x="29295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724F72F-04B8-45C4-A1B6-F02BEB627183}"/>
              </a:ext>
            </a:extLst>
          </p:cNvPr>
          <p:cNvSpPr/>
          <p:nvPr/>
        </p:nvSpPr>
        <p:spPr>
          <a:xfrm>
            <a:off x="1537475" y="2017414"/>
            <a:ext cx="92740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kern="0" dirty="0" smtClean="0">
                <a:gradFill>
                  <a:gsLst>
                    <a:gs pos="0">
                      <a:srgbClr val="2D3A4B"/>
                    </a:gs>
                    <a:gs pos="61000">
                      <a:srgbClr val="7D7C7F"/>
                    </a:gs>
                    <a:gs pos="100000">
                      <a:srgbClr val="2D3A4B"/>
                    </a:gs>
                  </a:gsLst>
                  <a:path path="circle">
                    <a:fillToRect l="100000" t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规范流程操作，快速添加工资；生产总数管控，超数就无法提交工资，系统会报警提示。</a:t>
            </a:r>
            <a:endParaRPr lang="en-US" altLang="zh-CN" kern="0" dirty="0">
              <a:gradFill>
                <a:gsLst>
                  <a:gs pos="0">
                    <a:srgbClr val="2D3A4B"/>
                  </a:gs>
                  <a:gs pos="61000">
                    <a:srgbClr val="7D7C7F"/>
                  </a:gs>
                  <a:gs pos="100000">
                    <a:srgbClr val="2D3A4B"/>
                  </a:gs>
                </a:gsLst>
                <a:path path="circle">
                  <a:fillToRect l="100000" t="10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A50AEC0-9909-4776-A293-B22B4994871E}"/>
              </a:ext>
            </a:extLst>
          </p:cNvPr>
          <p:cNvGrpSpPr/>
          <p:nvPr/>
        </p:nvGrpSpPr>
        <p:grpSpPr>
          <a:xfrm>
            <a:off x="1505731" y="2732972"/>
            <a:ext cx="9118997" cy="422695"/>
            <a:chOff x="1505440" y="1891697"/>
            <a:chExt cx="9118997" cy="42269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B9CEE525-6F30-4249-A401-32B1DB704D59}"/>
                </a:ext>
              </a:extLst>
            </p:cNvPr>
            <p:cNvSpPr/>
            <p:nvPr/>
          </p:nvSpPr>
          <p:spPr>
            <a:xfrm>
              <a:off x="1505440" y="1891697"/>
              <a:ext cx="9118997" cy="422695"/>
            </a:xfrm>
            <a:prstGeom prst="rect">
              <a:avLst/>
            </a:prstGeom>
            <a:solidFill>
              <a:srgbClr val="43A4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23B43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标题 4">
              <a:extLst>
                <a:ext uri="{FF2B5EF4-FFF2-40B4-BE49-F238E27FC236}">
                  <a16:creationId xmlns:a16="http://schemas.microsoft.com/office/drawing/2014/main" xmlns="" id="{4995C3F3-547C-42F4-9929-F2BFCA14C5B0}"/>
                </a:ext>
              </a:extLst>
            </p:cNvPr>
            <p:cNvSpPr txBox="1">
              <a:spLocks/>
            </p:cNvSpPr>
            <p:nvPr/>
          </p:nvSpPr>
          <p:spPr>
            <a:xfrm>
              <a:off x="1990854" y="1959040"/>
              <a:ext cx="3411138" cy="31683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计时工资</a:t>
              </a:r>
              <a:endParaRPr lang="zh-CN" alt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圈箭头">
              <a:extLst>
                <a:ext uri="{FF2B5EF4-FFF2-40B4-BE49-F238E27FC236}">
                  <a16:creationId xmlns:a16="http://schemas.microsoft.com/office/drawing/2014/main" xmlns="" id="{5C0A654C-E7AB-43E7-AF59-F87DEF67398F}"/>
                </a:ext>
              </a:extLst>
            </p:cNvPr>
            <p:cNvSpPr/>
            <p:nvPr/>
          </p:nvSpPr>
          <p:spPr>
            <a:xfrm>
              <a:off x="1617781" y="1962031"/>
              <a:ext cx="309086" cy="309086"/>
            </a:xfrm>
            <a:custGeom>
              <a:avLst/>
              <a:gdLst>
                <a:gd name="connsiteX0" fmla="*/ 158628 w 585904"/>
                <a:gd name="connsiteY0" fmla="*/ 130053 h 585904"/>
                <a:gd name="connsiteX1" fmla="*/ 321527 w 585904"/>
                <a:gd name="connsiteY1" fmla="*/ 130053 h 585904"/>
                <a:gd name="connsiteX2" fmla="*/ 484425 w 585904"/>
                <a:gd name="connsiteY2" fmla="*/ 292952 h 585904"/>
                <a:gd name="connsiteX3" fmla="*/ 321527 w 585904"/>
                <a:gd name="connsiteY3" fmla="*/ 455850 h 585904"/>
                <a:gd name="connsiteX4" fmla="*/ 158628 w 585904"/>
                <a:gd name="connsiteY4" fmla="*/ 455850 h 585904"/>
                <a:gd name="connsiteX5" fmla="*/ 321527 w 585904"/>
                <a:gd name="connsiteY5" fmla="*/ 292952 h 585904"/>
                <a:gd name="connsiteX6" fmla="*/ 292951 w 585904"/>
                <a:gd name="connsiteY6" fmla="*/ 28505 h 585904"/>
                <a:gd name="connsiteX7" fmla="*/ 28504 w 585904"/>
                <a:gd name="connsiteY7" fmla="*/ 292952 h 585904"/>
                <a:gd name="connsiteX8" fmla="*/ 292951 w 585904"/>
                <a:gd name="connsiteY8" fmla="*/ 557399 h 585904"/>
                <a:gd name="connsiteX9" fmla="*/ 557398 w 585904"/>
                <a:gd name="connsiteY9" fmla="*/ 292952 h 585904"/>
                <a:gd name="connsiteX10" fmla="*/ 292951 w 585904"/>
                <a:gd name="connsiteY10" fmla="*/ 28505 h 585904"/>
                <a:gd name="connsiteX11" fmla="*/ 292952 w 585904"/>
                <a:gd name="connsiteY11" fmla="*/ 0 h 585904"/>
                <a:gd name="connsiteX12" fmla="*/ 585904 w 585904"/>
                <a:gd name="connsiteY12" fmla="*/ 292952 h 585904"/>
                <a:gd name="connsiteX13" fmla="*/ 292952 w 585904"/>
                <a:gd name="connsiteY13" fmla="*/ 585904 h 585904"/>
                <a:gd name="connsiteX14" fmla="*/ 0 w 585904"/>
                <a:gd name="connsiteY14" fmla="*/ 292952 h 585904"/>
                <a:gd name="connsiteX15" fmla="*/ 292952 w 585904"/>
                <a:gd name="connsiteY15" fmla="*/ 0 h 5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904" h="585904">
                  <a:moveTo>
                    <a:pt x="158628" y="130053"/>
                  </a:moveTo>
                  <a:lnTo>
                    <a:pt x="321527" y="130053"/>
                  </a:lnTo>
                  <a:lnTo>
                    <a:pt x="484425" y="292952"/>
                  </a:lnTo>
                  <a:lnTo>
                    <a:pt x="321527" y="455850"/>
                  </a:lnTo>
                  <a:lnTo>
                    <a:pt x="158628" y="455850"/>
                  </a:lnTo>
                  <a:lnTo>
                    <a:pt x="321527" y="292952"/>
                  </a:lnTo>
                  <a:close/>
                  <a:moveTo>
                    <a:pt x="292951" y="28505"/>
                  </a:moveTo>
                  <a:cubicBezTo>
                    <a:pt x="146901" y="28505"/>
                    <a:pt x="28504" y="146902"/>
                    <a:pt x="28504" y="292952"/>
                  </a:cubicBezTo>
                  <a:cubicBezTo>
                    <a:pt x="28504" y="439002"/>
                    <a:pt x="146901" y="557399"/>
                    <a:pt x="292951" y="557399"/>
                  </a:cubicBezTo>
                  <a:cubicBezTo>
                    <a:pt x="439001" y="557399"/>
                    <a:pt x="557398" y="439002"/>
                    <a:pt x="557398" y="292952"/>
                  </a:cubicBezTo>
                  <a:cubicBezTo>
                    <a:pt x="557398" y="146902"/>
                    <a:pt x="439001" y="28505"/>
                    <a:pt x="292951" y="28505"/>
                  </a:cubicBezTo>
                  <a:close/>
                  <a:moveTo>
                    <a:pt x="292952" y="0"/>
                  </a:moveTo>
                  <a:cubicBezTo>
                    <a:pt x="454745" y="0"/>
                    <a:pt x="585904" y="131159"/>
                    <a:pt x="585904" y="292952"/>
                  </a:cubicBezTo>
                  <a:cubicBezTo>
                    <a:pt x="585904" y="454745"/>
                    <a:pt x="454745" y="585904"/>
                    <a:pt x="292952" y="585904"/>
                  </a:cubicBezTo>
                  <a:cubicBezTo>
                    <a:pt x="131159" y="585904"/>
                    <a:pt x="0" y="454745"/>
                    <a:pt x="0" y="292952"/>
                  </a:cubicBezTo>
                  <a:cubicBezTo>
                    <a:pt x="0" y="131159"/>
                    <a:pt x="131159" y="0"/>
                    <a:pt x="29295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2BB0375-6A60-44A7-8D4B-F743C3D846E7}"/>
              </a:ext>
            </a:extLst>
          </p:cNvPr>
          <p:cNvGrpSpPr/>
          <p:nvPr/>
        </p:nvGrpSpPr>
        <p:grpSpPr>
          <a:xfrm>
            <a:off x="1119779" y="4004150"/>
            <a:ext cx="10104330" cy="1329542"/>
            <a:chOff x="835299" y="3232298"/>
            <a:chExt cx="7676563" cy="1010093"/>
          </a:xfrm>
        </p:grpSpPr>
        <p:sp>
          <p:nvSpPr>
            <p:cNvPr id="16" name="圆角矩形 27">
              <a:extLst>
                <a:ext uri="{FF2B5EF4-FFF2-40B4-BE49-F238E27FC236}">
                  <a16:creationId xmlns:a16="http://schemas.microsoft.com/office/drawing/2014/main" xmlns="" id="{FA540E66-1E10-4E52-AE39-85EDD2CF5204}"/>
                </a:ext>
              </a:extLst>
            </p:cNvPr>
            <p:cNvSpPr/>
            <p:nvPr/>
          </p:nvSpPr>
          <p:spPr>
            <a:xfrm>
              <a:off x="835299" y="3232298"/>
              <a:ext cx="950969" cy="1010093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员工</a:t>
              </a:r>
              <a:endParaRPr lang="en-US" altLang="zh-CN" sz="2400" b="1" kern="0" dirty="0" smtClean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管理</a:t>
              </a:r>
              <a:endParaRPr lang="zh-CN" altLang="en-US" sz="2400" b="1" kern="0" dirty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圆角矩形 29">
              <a:extLst>
                <a:ext uri="{FF2B5EF4-FFF2-40B4-BE49-F238E27FC236}">
                  <a16:creationId xmlns:a16="http://schemas.microsoft.com/office/drawing/2014/main" xmlns="" id="{A387D6EC-99F7-47DE-AF22-F44B4793D00A}"/>
                </a:ext>
              </a:extLst>
            </p:cNvPr>
            <p:cNvSpPr/>
            <p:nvPr/>
          </p:nvSpPr>
          <p:spPr>
            <a:xfrm>
              <a:off x="2502250" y="3232298"/>
              <a:ext cx="950969" cy="1010093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产品</a:t>
              </a:r>
              <a:endParaRPr lang="en-US" altLang="zh-CN" sz="2400" b="1" kern="0" dirty="0" smtClean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zh-CN" altLang="en-US" sz="2400" b="1" kern="0" dirty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管理</a:t>
              </a:r>
            </a:p>
          </p:txBody>
        </p:sp>
        <p:sp>
          <p:nvSpPr>
            <p:cNvPr id="23" name="圆角矩形 31">
              <a:extLst>
                <a:ext uri="{FF2B5EF4-FFF2-40B4-BE49-F238E27FC236}">
                  <a16:creationId xmlns:a16="http://schemas.microsoft.com/office/drawing/2014/main" xmlns="" id="{36F22E5F-6198-402D-9F31-26FE6A3020B1}"/>
                </a:ext>
              </a:extLst>
            </p:cNvPr>
            <p:cNvSpPr/>
            <p:nvPr/>
          </p:nvSpPr>
          <p:spPr>
            <a:xfrm>
              <a:off x="4177473" y="3232298"/>
              <a:ext cx="950969" cy="1010093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生产</a:t>
              </a:r>
              <a:endParaRPr lang="en-US" altLang="zh-CN" sz="2400" b="1" kern="0" dirty="0" smtClean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工序</a:t>
              </a:r>
              <a:endParaRPr lang="zh-CN" altLang="en-US" sz="2400" b="1" kern="0" dirty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圆角矩形 33">
              <a:extLst>
                <a:ext uri="{FF2B5EF4-FFF2-40B4-BE49-F238E27FC236}">
                  <a16:creationId xmlns:a16="http://schemas.microsoft.com/office/drawing/2014/main" xmlns="" id="{59344935-7112-45B6-8CE3-F5FEA7A28CC2}"/>
                </a:ext>
              </a:extLst>
            </p:cNvPr>
            <p:cNvSpPr/>
            <p:nvPr/>
          </p:nvSpPr>
          <p:spPr>
            <a:xfrm>
              <a:off x="5852696" y="3232298"/>
              <a:ext cx="950969" cy="1010093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生产</a:t>
              </a:r>
              <a:endParaRPr lang="en-US" altLang="zh-CN" sz="2400" b="1" kern="0" dirty="0" smtClean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工单</a:t>
              </a:r>
              <a:endParaRPr lang="zh-CN" altLang="en-US" sz="2400" b="1" kern="0" dirty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圆角矩形 35">
              <a:extLst>
                <a:ext uri="{FF2B5EF4-FFF2-40B4-BE49-F238E27FC236}">
                  <a16:creationId xmlns:a16="http://schemas.microsoft.com/office/drawing/2014/main" xmlns="" id="{F0BC3CAF-35B9-4A79-93C9-EB1E7C0C958A}"/>
                </a:ext>
              </a:extLst>
            </p:cNvPr>
            <p:cNvSpPr/>
            <p:nvPr/>
          </p:nvSpPr>
          <p:spPr>
            <a:xfrm>
              <a:off x="7560893" y="3232298"/>
              <a:ext cx="950969" cy="1010093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计件</a:t>
              </a:r>
              <a:endParaRPr lang="en-US" altLang="zh-CN" sz="2400" b="1" kern="0" dirty="0" smtClean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zh-CN" altLang="en-US" sz="2400" b="1" kern="0" dirty="0" smtClean="0">
                  <a:solidFill>
                    <a:srgbClr val="43A4D5"/>
                  </a:solidFill>
                  <a:latin typeface="微软雅黑" pitchFamily="34" charset="-122"/>
                  <a:ea typeface="微软雅黑" pitchFamily="34" charset="-122"/>
                </a:rPr>
                <a:t>工资</a:t>
              </a:r>
              <a:endParaRPr lang="zh-CN" altLang="en-US" sz="2400" b="1" kern="0" dirty="0">
                <a:solidFill>
                  <a:srgbClr val="43A4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D7E7CE2-CBFA-4CF2-8607-DF37CBA8388D}"/>
              </a:ext>
            </a:extLst>
          </p:cNvPr>
          <p:cNvGrpSpPr/>
          <p:nvPr/>
        </p:nvGrpSpPr>
        <p:grpSpPr>
          <a:xfrm>
            <a:off x="2523108" y="4376466"/>
            <a:ext cx="584909" cy="584909"/>
            <a:chOff x="4010284" y="3927193"/>
            <a:chExt cx="584909" cy="58490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71DAD77-85E9-43AE-B1C4-CFFE71E8A9A6}"/>
                </a:ext>
              </a:extLst>
            </p:cNvPr>
            <p:cNvSpPr/>
            <p:nvPr/>
          </p:nvSpPr>
          <p:spPr>
            <a:xfrm>
              <a:off x="4010284" y="3927193"/>
              <a:ext cx="584909" cy="58490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燕尾形 48">
              <a:extLst>
                <a:ext uri="{FF2B5EF4-FFF2-40B4-BE49-F238E27FC236}">
                  <a16:creationId xmlns:a16="http://schemas.microsoft.com/office/drawing/2014/main" xmlns="" id="{E1C16BFA-8B5A-4F79-B1A5-0A4FAFC8A4BB}"/>
                </a:ext>
              </a:extLst>
            </p:cNvPr>
            <p:cNvSpPr/>
            <p:nvPr/>
          </p:nvSpPr>
          <p:spPr>
            <a:xfrm>
              <a:off x="4221580" y="4074187"/>
              <a:ext cx="205664" cy="290920"/>
            </a:xfrm>
            <a:prstGeom prst="chevron">
              <a:avLst>
                <a:gd name="adj" fmla="val 5724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B9E0BC1B-011A-44FD-B282-02BE1FC23F1C}"/>
              </a:ext>
            </a:extLst>
          </p:cNvPr>
          <p:cNvGrpSpPr/>
          <p:nvPr/>
        </p:nvGrpSpPr>
        <p:grpSpPr>
          <a:xfrm>
            <a:off x="4757669" y="4410240"/>
            <a:ext cx="584909" cy="584909"/>
            <a:chOff x="4010284" y="3927193"/>
            <a:chExt cx="584909" cy="58490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33181907-ACA2-458C-A037-78CD3BEE9B06}"/>
                </a:ext>
              </a:extLst>
            </p:cNvPr>
            <p:cNvSpPr/>
            <p:nvPr/>
          </p:nvSpPr>
          <p:spPr>
            <a:xfrm>
              <a:off x="4010284" y="3927193"/>
              <a:ext cx="584909" cy="58490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6" name="燕尾形 48">
              <a:extLst>
                <a:ext uri="{FF2B5EF4-FFF2-40B4-BE49-F238E27FC236}">
                  <a16:creationId xmlns:a16="http://schemas.microsoft.com/office/drawing/2014/main" xmlns="" id="{1028AB0F-9B23-4E08-BC5E-5012BEFD4D2A}"/>
                </a:ext>
              </a:extLst>
            </p:cNvPr>
            <p:cNvSpPr/>
            <p:nvPr/>
          </p:nvSpPr>
          <p:spPr>
            <a:xfrm>
              <a:off x="4221580" y="4074187"/>
              <a:ext cx="205664" cy="290920"/>
            </a:xfrm>
            <a:prstGeom prst="chevron">
              <a:avLst>
                <a:gd name="adj" fmla="val 5724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1C89BD8-4B93-4223-ADB6-FAD9361AC50A}"/>
              </a:ext>
            </a:extLst>
          </p:cNvPr>
          <p:cNvGrpSpPr/>
          <p:nvPr/>
        </p:nvGrpSpPr>
        <p:grpSpPr>
          <a:xfrm>
            <a:off x="6974671" y="4410240"/>
            <a:ext cx="584909" cy="584909"/>
            <a:chOff x="4010284" y="3927193"/>
            <a:chExt cx="584909" cy="584909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91BED152-2FF8-4E97-937A-A4A46FE4C615}"/>
                </a:ext>
              </a:extLst>
            </p:cNvPr>
            <p:cNvSpPr/>
            <p:nvPr/>
          </p:nvSpPr>
          <p:spPr>
            <a:xfrm>
              <a:off x="4010284" y="3927193"/>
              <a:ext cx="584909" cy="58490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9" name="燕尾形 48">
              <a:extLst>
                <a:ext uri="{FF2B5EF4-FFF2-40B4-BE49-F238E27FC236}">
                  <a16:creationId xmlns:a16="http://schemas.microsoft.com/office/drawing/2014/main" xmlns="" id="{EBDF5F1B-C891-42AB-9D50-055924873277}"/>
                </a:ext>
              </a:extLst>
            </p:cNvPr>
            <p:cNvSpPr/>
            <p:nvPr/>
          </p:nvSpPr>
          <p:spPr>
            <a:xfrm>
              <a:off x="4221580" y="4074187"/>
              <a:ext cx="205664" cy="290920"/>
            </a:xfrm>
            <a:prstGeom prst="chevron">
              <a:avLst>
                <a:gd name="adj" fmla="val 5724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BB5470F5-A22E-42A2-968A-CE9EB2B4C1A5}"/>
              </a:ext>
            </a:extLst>
          </p:cNvPr>
          <p:cNvGrpSpPr/>
          <p:nvPr/>
        </p:nvGrpSpPr>
        <p:grpSpPr>
          <a:xfrm>
            <a:off x="9181581" y="4410239"/>
            <a:ext cx="584909" cy="584909"/>
            <a:chOff x="4010284" y="3927193"/>
            <a:chExt cx="584909" cy="584909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EB3112C7-2691-479C-A6D2-C786EF52FD07}"/>
                </a:ext>
              </a:extLst>
            </p:cNvPr>
            <p:cNvSpPr/>
            <p:nvPr/>
          </p:nvSpPr>
          <p:spPr>
            <a:xfrm>
              <a:off x="4010284" y="3927193"/>
              <a:ext cx="584909" cy="584909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42" name="燕尾形 48">
              <a:extLst>
                <a:ext uri="{FF2B5EF4-FFF2-40B4-BE49-F238E27FC236}">
                  <a16:creationId xmlns:a16="http://schemas.microsoft.com/office/drawing/2014/main" xmlns="" id="{94348A3B-B592-4667-9448-2B16A795EA00}"/>
                </a:ext>
              </a:extLst>
            </p:cNvPr>
            <p:cNvSpPr/>
            <p:nvPr/>
          </p:nvSpPr>
          <p:spPr>
            <a:xfrm>
              <a:off x="4221580" y="4074187"/>
              <a:ext cx="205664" cy="290920"/>
            </a:xfrm>
            <a:prstGeom prst="chevron">
              <a:avLst>
                <a:gd name="adj" fmla="val 57245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zh-CN" altLang="en-US" sz="1800" kern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417</Words>
  <Application>Microsoft Office PowerPoint</Application>
  <PresentationFormat>宽屏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Agency FB</vt:lpstr>
      <vt:lpstr>等线</vt:lpstr>
      <vt:lpstr>等线 Light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华维</Manager>
  <Company>华维，www.erp8888.com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计件工资软件</dc:title>
  <dc:creator>华维</dc:creator>
  <cp:keywords>www.erp8888.com</cp:keywords>
  <dc:description>华信</dc:description>
  <cp:lastModifiedBy>Administrator</cp:lastModifiedBy>
  <cp:revision>110</cp:revision>
  <dcterms:created xsi:type="dcterms:W3CDTF">2018-12-26T13:46:51Z</dcterms:created>
  <dcterms:modified xsi:type="dcterms:W3CDTF">2021-03-28T16:36:13Z</dcterms:modified>
</cp:coreProperties>
</file>